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sldIdLst>
    <p:sldId id="268" r:id="rId2"/>
    <p:sldId id="257" r:id="rId3"/>
    <p:sldId id="272" r:id="rId4"/>
    <p:sldId id="261" r:id="rId5"/>
    <p:sldId id="264" r:id="rId6"/>
    <p:sldId id="273" r:id="rId7"/>
    <p:sldId id="274" r:id="rId8"/>
    <p:sldId id="275" r:id="rId9"/>
    <p:sldId id="276" r:id="rId10"/>
    <p:sldId id="277" r:id="rId11"/>
    <p:sldId id="262" r:id="rId12"/>
    <p:sldId id="280" r:id="rId13"/>
    <p:sldId id="279" r:id="rId14"/>
    <p:sldId id="278" r:id="rId15"/>
    <p:sldId id="281" r:id="rId16"/>
    <p:sldId id="260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3"/>
    <p:restoredTop sz="94617"/>
  </p:normalViewPr>
  <p:slideViewPr>
    <p:cSldViewPr snapToGrid="0">
      <p:cViewPr varScale="1">
        <p:scale>
          <a:sx n="126" d="100"/>
          <a:sy n="126" d="100"/>
        </p:scale>
        <p:origin x="22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D853EC-B1B6-4ABD-91A8-EFD23A0C17A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FE937CE-DE81-4D58-AA76-67547544DBF6}">
      <dgm:prSet/>
      <dgm:spPr/>
      <dgm:t>
        <a:bodyPr/>
        <a:lstStyle/>
        <a:p>
          <a:r>
            <a:rPr lang="it-IT" b="1"/>
            <a:t>MAVLink:</a:t>
          </a:r>
          <a:r>
            <a:rPr lang="it-IT"/>
            <a:t> protocollo standard per comunicazione drone-autopilota</a:t>
          </a:r>
          <a:endParaRPr lang="en-US"/>
        </a:p>
      </dgm:t>
    </dgm:pt>
    <dgm:pt modelId="{797CE73F-DBAB-44B8-8005-114CA459EE05}" type="parTrans" cxnId="{37756A5B-5AB8-4959-9E89-428CD8F8F6BF}">
      <dgm:prSet/>
      <dgm:spPr/>
      <dgm:t>
        <a:bodyPr/>
        <a:lstStyle/>
        <a:p>
          <a:endParaRPr lang="en-US"/>
        </a:p>
      </dgm:t>
    </dgm:pt>
    <dgm:pt modelId="{38A2FE03-D7C3-4D6E-B59C-3370807CEAC3}" type="sibTrans" cxnId="{37756A5B-5AB8-4959-9E89-428CD8F8F6BF}">
      <dgm:prSet/>
      <dgm:spPr/>
      <dgm:t>
        <a:bodyPr/>
        <a:lstStyle/>
        <a:p>
          <a:endParaRPr lang="en-US"/>
        </a:p>
      </dgm:t>
    </dgm:pt>
    <dgm:pt modelId="{C293943F-D3D5-4344-9295-42350178BFE0}">
      <dgm:prSet/>
      <dgm:spPr/>
      <dgm:t>
        <a:bodyPr/>
        <a:lstStyle/>
        <a:p>
          <a:r>
            <a:rPr lang="it-IT"/>
            <a:t>Usato per inviare comandi e ricevere dati da PX4</a:t>
          </a:r>
          <a:endParaRPr lang="en-US"/>
        </a:p>
      </dgm:t>
    </dgm:pt>
    <dgm:pt modelId="{39C72877-4B22-4EC3-80B9-C71B34E7DF85}" type="parTrans" cxnId="{43E053FE-5E05-4119-BBC0-B245DBF1FA56}">
      <dgm:prSet/>
      <dgm:spPr/>
      <dgm:t>
        <a:bodyPr/>
        <a:lstStyle/>
        <a:p>
          <a:endParaRPr lang="en-US"/>
        </a:p>
      </dgm:t>
    </dgm:pt>
    <dgm:pt modelId="{7322FFB2-45E7-4E52-B755-048BC9A59BCA}" type="sibTrans" cxnId="{43E053FE-5E05-4119-BBC0-B245DBF1FA56}">
      <dgm:prSet/>
      <dgm:spPr/>
      <dgm:t>
        <a:bodyPr/>
        <a:lstStyle/>
        <a:p>
          <a:endParaRPr lang="en-US"/>
        </a:p>
      </dgm:t>
    </dgm:pt>
    <dgm:pt modelId="{BD48092D-0FA8-4A9E-892C-B0EB3BB45726}">
      <dgm:prSet/>
      <dgm:spPr/>
      <dgm:t>
        <a:bodyPr/>
        <a:lstStyle/>
        <a:p>
          <a:r>
            <a:rPr lang="it-IT" b="1"/>
            <a:t>MAVROS:</a:t>
          </a:r>
          <a:r>
            <a:rPr lang="it-IT"/>
            <a:t> pacchetto ROS che traduce MAVLink in messaggi ROS</a:t>
          </a:r>
          <a:endParaRPr lang="en-US"/>
        </a:p>
      </dgm:t>
    </dgm:pt>
    <dgm:pt modelId="{11D315FB-1430-4925-80D4-0C889CB1DDAC}" type="parTrans" cxnId="{424D43CB-E73F-48AC-9F21-80FFEB43312C}">
      <dgm:prSet/>
      <dgm:spPr/>
      <dgm:t>
        <a:bodyPr/>
        <a:lstStyle/>
        <a:p>
          <a:endParaRPr lang="en-US"/>
        </a:p>
      </dgm:t>
    </dgm:pt>
    <dgm:pt modelId="{F05CBC93-1AB6-4484-AA5D-2B86886C93BA}" type="sibTrans" cxnId="{424D43CB-E73F-48AC-9F21-80FFEB43312C}">
      <dgm:prSet/>
      <dgm:spPr/>
      <dgm:t>
        <a:bodyPr/>
        <a:lstStyle/>
        <a:p>
          <a:endParaRPr lang="en-US"/>
        </a:p>
      </dgm:t>
    </dgm:pt>
    <dgm:pt modelId="{FBBBB5C0-4C95-442E-8DE2-F585BF0227AE}">
      <dgm:prSet/>
      <dgm:spPr/>
      <dgm:t>
        <a:bodyPr/>
        <a:lstStyle/>
        <a:p>
          <a:r>
            <a:rPr lang="it-IT"/>
            <a:t>Permette di controllare il drone da nodi ROS 2</a:t>
          </a:r>
          <a:endParaRPr lang="en-US"/>
        </a:p>
      </dgm:t>
    </dgm:pt>
    <dgm:pt modelId="{8CE56F01-C156-4BA5-947A-C5708E1A606B}" type="parTrans" cxnId="{AD708A0B-CE25-42C0-AEA4-E8FA9B1EDA78}">
      <dgm:prSet/>
      <dgm:spPr/>
      <dgm:t>
        <a:bodyPr/>
        <a:lstStyle/>
        <a:p>
          <a:endParaRPr lang="en-US"/>
        </a:p>
      </dgm:t>
    </dgm:pt>
    <dgm:pt modelId="{1187E9B5-3744-4D3F-A11B-867CD62A0049}" type="sibTrans" cxnId="{AD708A0B-CE25-42C0-AEA4-E8FA9B1EDA78}">
      <dgm:prSet/>
      <dgm:spPr/>
      <dgm:t>
        <a:bodyPr/>
        <a:lstStyle/>
        <a:p>
          <a:endParaRPr lang="en-US"/>
        </a:p>
      </dgm:t>
    </dgm:pt>
    <dgm:pt modelId="{0731AB7B-252F-8F48-BD44-A76949E81D03}">
      <dgm:prSet/>
      <dgm:spPr/>
      <dgm:t>
        <a:bodyPr/>
        <a:lstStyle/>
        <a:p>
          <a:r>
            <a:rPr lang="it-IT" dirty="0"/>
            <a:t>ros2 </a:t>
          </a:r>
          <a:r>
            <a:rPr lang="it-IT" dirty="0" err="1"/>
            <a:t>launch</a:t>
          </a:r>
          <a:r>
            <a:rPr lang="it-IT" dirty="0"/>
            <a:t> </a:t>
          </a:r>
          <a:r>
            <a:rPr lang="it-IT" dirty="0" err="1"/>
            <a:t>mavros</a:t>
          </a:r>
          <a:r>
            <a:rPr lang="it-IT" dirty="0"/>
            <a:t> px4.launch </a:t>
          </a:r>
          <a:r>
            <a:rPr lang="it-IT" dirty="0" err="1"/>
            <a:t>fcu_url</a:t>
          </a:r>
          <a:r>
            <a:rPr lang="it-IT" dirty="0"/>
            <a:t>:=\’</a:t>
          </a:r>
          <a:r>
            <a:rPr lang="it-IT" dirty="0" err="1"/>
            <a:t>udp</a:t>
          </a:r>
          <a:r>
            <a:rPr lang="it-IT" dirty="0"/>
            <a:t>://14540@127.0.0.1:14580\’</a:t>
          </a:r>
          <a:endParaRPr lang="en-US" dirty="0"/>
        </a:p>
      </dgm:t>
    </dgm:pt>
    <dgm:pt modelId="{19157462-C1E9-AA40-834A-E953308EADEB}" type="parTrans" cxnId="{C87206B4-B2C2-284A-9C4C-3397FEE41146}">
      <dgm:prSet/>
      <dgm:spPr/>
      <dgm:t>
        <a:bodyPr/>
        <a:lstStyle/>
        <a:p>
          <a:endParaRPr lang="it-IT"/>
        </a:p>
      </dgm:t>
    </dgm:pt>
    <dgm:pt modelId="{EBCD5A66-1534-5543-95EA-D60768ADEC89}" type="sibTrans" cxnId="{C87206B4-B2C2-284A-9C4C-3397FEE41146}">
      <dgm:prSet/>
      <dgm:spPr/>
      <dgm:t>
        <a:bodyPr/>
        <a:lstStyle/>
        <a:p>
          <a:endParaRPr lang="it-IT"/>
        </a:p>
      </dgm:t>
    </dgm:pt>
    <dgm:pt modelId="{5B26BA89-D2F4-1249-95FC-8BFA50D4DFD7}" type="pres">
      <dgm:prSet presAssocID="{3FD853EC-B1B6-4ABD-91A8-EFD23A0C17AE}" presName="linear" presStyleCnt="0">
        <dgm:presLayoutVars>
          <dgm:animLvl val="lvl"/>
          <dgm:resizeHandles val="exact"/>
        </dgm:presLayoutVars>
      </dgm:prSet>
      <dgm:spPr/>
    </dgm:pt>
    <dgm:pt modelId="{2B2F61F4-FCD8-6B46-B038-294EC8B03DEB}" type="pres">
      <dgm:prSet presAssocID="{2FE937CE-DE81-4D58-AA76-67547544DBF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986D212D-FDE8-4F4F-B658-EBBFE9A16885}" type="pres">
      <dgm:prSet presAssocID="{38A2FE03-D7C3-4D6E-B59C-3370807CEAC3}" presName="spacer" presStyleCnt="0"/>
      <dgm:spPr/>
    </dgm:pt>
    <dgm:pt modelId="{A8A99F2A-40AB-A146-85ED-6DACBBEB36DE}" type="pres">
      <dgm:prSet presAssocID="{C293943F-D3D5-4344-9295-42350178BFE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77A0ECD-A27D-5A4A-B87E-9DF87463E626}" type="pres">
      <dgm:prSet presAssocID="{7322FFB2-45E7-4E52-B755-048BC9A59BCA}" presName="spacer" presStyleCnt="0"/>
      <dgm:spPr/>
    </dgm:pt>
    <dgm:pt modelId="{4AF08BF8-50D4-A649-B31D-A0A6F27E4BC9}" type="pres">
      <dgm:prSet presAssocID="{BD48092D-0FA8-4A9E-892C-B0EB3BB4572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3F32D5-64E9-394C-93FB-29667E507BA5}" type="pres">
      <dgm:prSet presAssocID="{F05CBC93-1AB6-4484-AA5D-2B86886C93BA}" presName="spacer" presStyleCnt="0"/>
      <dgm:spPr/>
    </dgm:pt>
    <dgm:pt modelId="{8BAC89E2-71F5-6348-9C1E-E905C41756F3}" type="pres">
      <dgm:prSet presAssocID="{FBBBB5C0-4C95-442E-8DE2-F585BF022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0B66C80-FCA0-0644-BA82-AB6E7E666D59}" type="pres">
      <dgm:prSet presAssocID="{1187E9B5-3744-4D3F-A11B-867CD62A0049}" presName="spacer" presStyleCnt="0"/>
      <dgm:spPr/>
    </dgm:pt>
    <dgm:pt modelId="{2BC74C85-77AC-4649-8432-0DCD6634E2BC}" type="pres">
      <dgm:prSet presAssocID="{0731AB7B-252F-8F48-BD44-A76949E81D03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AD708A0B-CE25-42C0-AEA4-E8FA9B1EDA78}" srcId="{3FD853EC-B1B6-4ABD-91A8-EFD23A0C17AE}" destId="{FBBBB5C0-4C95-442E-8DE2-F585BF0227AE}" srcOrd="3" destOrd="0" parTransId="{8CE56F01-C156-4BA5-947A-C5708E1A606B}" sibTransId="{1187E9B5-3744-4D3F-A11B-867CD62A0049}"/>
    <dgm:cxn modelId="{75E6673D-0B4A-3A4B-87A3-30C0243F70D4}" type="presOf" srcId="{C293943F-D3D5-4344-9295-42350178BFE0}" destId="{A8A99F2A-40AB-A146-85ED-6DACBBEB36DE}" srcOrd="0" destOrd="0" presId="urn:microsoft.com/office/officeart/2005/8/layout/vList2"/>
    <dgm:cxn modelId="{37756A5B-5AB8-4959-9E89-428CD8F8F6BF}" srcId="{3FD853EC-B1B6-4ABD-91A8-EFD23A0C17AE}" destId="{2FE937CE-DE81-4D58-AA76-67547544DBF6}" srcOrd="0" destOrd="0" parTransId="{797CE73F-DBAB-44B8-8005-114CA459EE05}" sibTransId="{38A2FE03-D7C3-4D6E-B59C-3370807CEAC3}"/>
    <dgm:cxn modelId="{FB7ED563-1E49-AA4D-8687-625E30627203}" type="presOf" srcId="{BD48092D-0FA8-4A9E-892C-B0EB3BB45726}" destId="{4AF08BF8-50D4-A649-B31D-A0A6F27E4BC9}" srcOrd="0" destOrd="0" presId="urn:microsoft.com/office/officeart/2005/8/layout/vList2"/>
    <dgm:cxn modelId="{C87206B4-B2C2-284A-9C4C-3397FEE41146}" srcId="{3FD853EC-B1B6-4ABD-91A8-EFD23A0C17AE}" destId="{0731AB7B-252F-8F48-BD44-A76949E81D03}" srcOrd="4" destOrd="0" parTransId="{19157462-C1E9-AA40-834A-E953308EADEB}" sibTransId="{EBCD5A66-1534-5543-95EA-D60768ADEC89}"/>
    <dgm:cxn modelId="{6BBD1CC0-FDC7-2444-B5EA-DBF38A7BC66B}" type="presOf" srcId="{2FE937CE-DE81-4D58-AA76-67547544DBF6}" destId="{2B2F61F4-FCD8-6B46-B038-294EC8B03DEB}" srcOrd="0" destOrd="0" presId="urn:microsoft.com/office/officeart/2005/8/layout/vList2"/>
    <dgm:cxn modelId="{924A23CB-4CB2-724C-8228-27F3D7BAF516}" type="presOf" srcId="{FBBBB5C0-4C95-442E-8DE2-F585BF0227AE}" destId="{8BAC89E2-71F5-6348-9C1E-E905C41756F3}" srcOrd="0" destOrd="0" presId="urn:microsoft.com/office/officeart/2005/8/layout/vList2"/>
    <dgm:cxn modelId="{424D43CB-E73F-48AC-9F21-80FFEB43312C}" srcId="{3FD853EC-B1B6-4ABD-91A8-EFD23A0C17AE}" destId="{BD48092D-0FA8-4A9E-892C-B0EB3BB45726}" srcOrd="2" destOrd="0" parTransId="{11D315FB-1430-4925-80D4-0C889CB1DDAC}" sibTransId="{F05CBC93-1AB6-4484-AA5D-2B86886C93BA}"/>
    <dgm:cxn modelId="{919F4FD0-518D-F04A-AF61-0BBB943CA2F7}" type="presOf" srcId="{0731AB7B-252F-8F48-BD44-A76949E81D03}" destId="{2BC74C85-77AC-4649-8432-0DCD6634E2BC}" srcOrd="0" destOrd="0" presId="urn:microsoft.com/office/officeart/2005/8/layout/vList2"/>
    <dgm:cxn modelId="{B82700D6-3597-5441-B50F-94E16725C16E}" type="presOf" srcId="{3FD853EC-B1B6-4ABD-91A8-EFD23A0C17AE}" destId="{5B26BA89-D2F4-1249-95FC-8BFA50D4DFD7}" srcOrd="0" destOrd="0" presId="urn:microsoft.com/office/officeart/2005/8/layout/vList2"/>
    <dgm:cxn modelId="{43E053FE-5E05-4119-BBC0-B245DBF1FA56}" srcId="{3FD853EC-B1B6-4ABD-91A8-EFD23A0C17AE}" destId="{C293943F-D3D5-4344-9295-42350178BFE0}" srcOrd="1" destOrd="0" parTransId="{39C72877-4B22-4EC3-80B9-C71B34E7DF85}" sibTransId="{7322FFB2-45E7-4E52-B755-048BC9A59BCA}"/>
    <dgm:cxn modelId="{2C50F7AF-714C-3547-A159-1227F834BAA0}" type="presParOf" srcId="{5B26BA89-D2F4-1249-95FC-8BFA50D4DFD7}" destId="{2B2F61F4-FCD8-6B46-B038-294EC8B03DEB}" srcOrd="0" destOrd="0" presId="urn:microsoft.com/office/officeart/2005/8/layout/vList2"/>
    <dgm:cxn modelId="{9F9217CD-1205-6048-B87B-8CC905139EAE}" type="presParOf" srcId="{5B26BA89-D2F4-1249-95FC-8BFA50D4DFD7}" destId="{986D212D-FDE8-4F4F-B658-EBBFE9A16885}" srcOrd="1" destOrd="0" presId="urn:microsoft.com/office/officeart/2005/8/layout/vList2"/>
    <dgm:cxn modelId="{66387B63-9A4B-D94F-BF2A-2694872EE636}" type="presParOf" srcId="{5B26BA89-D2F4-1249-95FC-8BFA50D4DFD7}" destId="{A8A99F2A-40AB-A146-85ED-6DACBBEB36DE}" srcOrd="2" destOrd="0" presId="urn:microsoft.com/office/officeart/2005/8/layout/vList2"/>
    <dgm:cxn modelId="{8A25A9A7-BBD3-B647-A982-DACCB3BFB34A}" type="presParOf" srcId="{5B26BA89-D2F4-1249-95FC-8BFA50D4DFD7}" destId="{577A0ECD-A27D-5A4A-B87E-9DF87463E626}" srcOrd="3" destOrd="0" presId="urn:microsoft.com/office/officeart/2005/8/layout/vList2"/>
    <dgm:cxn modelId="{057BD0F6-326F-824C-A5C4-CEB737C30858}" type="presParOf" srcId="{5B26BA89-D2F4-1249-95FC-8BFA50D4DFD7}" destId="{4AF08BF8-50D4-A649-B31D-A0A6F27E4BC9}" srcOrd="4" destOrd="0" presId="urn:microsoft.com/office/officeart/2005/8/layout/vList2"/>
    <dgm:cxn modelId="{5ACC3679-F5B8-484B-923F-4C4FAFBCD5B1}" type="presParOf" srcId="{5B26BA89-D2F4-1249-95FC-8BFA50D4DFD7}" destId="{363F32D5-64E9-394C-93FB-29667E507BA5}" srcOrd="5" destOrd="0" presId="urn:microsoft.com/office/officeart/2005/8/layout/vList2"/>
    <dgm:cxn modelId="{49973A6D-EAF6-9C48-B66A-4CA49FB140B1}" type="presParOf" srcId="{5B26BA89-D2F4-1249-95FC-8BFA50D4DFD7}" destId="{8BAC89E2-71F5-6348-9C1E-E905C41756F3}" srcOrd="6" destOrd="0" presId="urn:microsoft.com/office/officeart/2005/8/layout/vList2"/>
    <dgm:cxn modelId="{45A544EB-80A3-F849-AC30-7BC69031C6E2}" type="presParOf" srcId="{5B26BA89-D2F4-1249-95FC-8BFA50D4DFD7}" destId="{10B66C80-FCA0-0644-BA82-AB6E7E666D59}" srcOrd="7" destOrd="0" presId="urn:microsoft.com/office/officeart/2005/8/layout/vList2"/>
    <dgm:cxn modelId="{D403637F-EEFA-E649-B72D-B7E01CF58B9C}" type="presParOf" srcId="{5B26BA89-D2F4-1249-95FC-8BFA50D4DFD7}" destId="{2BC74C85-77AC-4649-8432-0DCD6634E2B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2F71231-0B8E-4408-8617-B4ABE83862C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14E7B7-B5C5-4700-ADEC-EDEB946DCB14}">
      <dgm:prSet/>
      <dgm:spPr/>
      <dgm:t>
        <a:bodyPr/>
        <a:lstStyle/>
        <a:p>
          <a:r>
            <a:rPr lang="en-US"/>
            <a:t>ROS 2 è un framework per robotica distribuita</a:t>
          </a:r>
        </a:p>
      </dgm:t>
    </dgm:pt>
    <dgm:pt modelId="{A7574544-DC26-441E-95E7-E5211934CB0B}" type="parTrans" cxnId="{F6C21B17-B187-4A74-9D98-81C838D8A411}">
      <dgm:prSet/>
      <dgm:spPr/>
      <dgm:t>
        <a:bodyPr/>
        <a:lstStyle/>
        <a:p>
          <a:endParaRPr lang="en-US"/>
        </a:p>
      </dgm:t>
    </dgm:pt>
    <dgm:pt modelId="{E9BA09A6-8B6D-439F-98AF-0B2103D763D5}" type="sibTrans" cxnId="{F6C21B17-B187-4A74-9D98-81C838D8A411}">
      <dgm:prSet/>
      <dgm:spPr/>
      <dgm:t>
        <a:bodyPr/>
        <a:lstStyle/>
        <a:p>
          <a:endParaRPr lang="en-US"/>
        </a:p>
      </dgm:t>
    </dgm:pt>
    <dgm:pt modelId="{30AA736B-B8D8-4E74-82DF-0F473CF89860}">
      <dgm:prSet/>
      <dgm:spPr/>
      <dgm:t>
        <a:bodyPr/>
        <a:lstStyle/>
        <a:p>
          <a:r>
            <a:rPr lang="en-US"/>
            <a:t>Utilizza un’architettura a nodi con comunicazione tramite topic, service e action</a:t>
          </a:r>
        </a:p>
      </dgm:t>
    </dgm:pt>
    <dgm:pt modelId="{9A48F114-AFB2-4524-8053-FB8971011125}" type="parTrans" cxnId="{173FADEC-171A-4C7E-90BB-AAA4E2BEB529}">
      <dgm:prSet/>
      <dgm:spPr/>
      <dgm:t>
        <a:bodyPr/>
        <a:lstStyle/>
        <a:p>
          <a:endParaRPr lang="en-US"/>
        </a:p>
      </dgm:t>
    </dgm:pt>
    <dgm:pt modelId="{F676EF30-BAA2-43D9-9103-3CEF19E460B5}" type="sibTrans" cxnId="{173FADEC-171A-4C7E-90BB-AAA4E2BEB529}">
      <dgm:prSet/>
      <dgm:spPr/>
      <dgm:t>
        <a:bodyPr/>
        <a:lstStyle/>
        <a:p>
          <a:endParaRPr lang="en-US"/>
        </a:p>
      </dgm:t>
    </dgm:pt>
    <dgm:pt modelId="{71E53358-5D3C-4A48-842B-8F9EBDAB5B70}">
      <dgm:prSet/>
      <dgm:spPr/>
      <dgm:t>
        <a:bodyPr/>
        <a:lstStyle/>
        <a:p>
          <a:r>
            <a:rPr lang="en-US"/>
            <a:t>I nodi pubblicano e sottoscrivono messaggi in modo asincrono</a:t>
          </a:r>
        </a:p>
      </dgm:t>
    </dgm:pt>
    <dgm:pt modelId="{DE32733B-1E7C-4780-A0F0-D7E332DBBCE3}" type="parTrans" cxnId="{1FED58C0-6A9F-45A4-8042-137DCEEEFE0B}">
      <dgm:prSet/>
      <dgm:spPr/>
      <dgm:t>
        <a:bodyPr/>
        <a:lstStyle/>
        <a:p>
          <a:endParaRPr lang="en-US"/>
        </a:p>
      </dgm:t>
    </dgm:pt>
    <dgm:pt modelId="{1FA7CB84-5397-4326-A5FE-4566AA019AD2}" type="sibTrans" cxnId="{1FED58C0-6A9F-45A4-8042-137DCEEEFE0B}">
      <dgm:prSet/>
      <dgm:spPr/>
      <dgm:t>
        <a:bodyPr/>
        <a:lstStyle/>
        <a:p>
          <a:endParaRPr lang="en-US"/>
        </a:p>
      </dgm:t>
    </dgm:pt>
    <dgm:pt modelId="{45BE7D0A-AA85-4365-A59C-1FB5CA8A0F7B}">
      <dgm:prSet/>
      <dgm:spPr/>
      <dgm:t>
        <a:bodyPr/>
        <a:lstStyle/>
        <a:p>
          <a:r>
            <a:rPr lang="en-US" dirty="0" err="1"/>
            <a:t>Usato</a:t>
          </a:r>
          <a:r>
            <a:rPr lang="en-US" dirty="0"/>
            <a:t> per </a:t>
          </a:r>
          <a:r>
            <a:rPr lang="en-US" dirty="0" err="1"/>
            <a:t>creare</a:t>
          </a:r>
          <a:r>
            <a:rPr lang="en-US" dirty="0"/>
            <a:t> il </a:t>
          </a:r>
          <a:r>
            <a:rPr lang="en-US" dirty="0" err="1"/>
            <a:t>nodo</a:t>
          </a:r>
          <a:r>
            <a:rPr lang="en-US" dirty="0"/>
            <a:t> </a:t>
          </a:r>
          <a:r>
            <a:rPr lang="en-US" dirty="0" err="1"/>
            <a:t>che</a:t>
          </a:r>
          <a:r>
            <a:rPr lang="en-US" dirty="0"/>
            <a:t> </a:t>
          </a:r>
          <a:r>
            <a:rPr lang="en-US" dirty="0" err="1"/>
            <a:t>riceve</a:t>
          </a:r>
          <a:r>
            <a:rPr lang="en-US" dirty="0"/>
            <a:t> la </a:t>
          </a:r>
          <a:r>
            <a:rPr lang="en-US" dirty="0" err="1"/>
            <a:t>missione</a:t>
          </a:r>
          <a:r>
            <a:rPr lang="en-US" dirty="0"/>
            <a:t> e </a:t>
          </a:r>
          <a:r>
            <a:rPr lang="en-US" dirty="0" err="1"/>
            <a:t>comanda</a:t>
          </a:r>
          <a:r>
            <a:rPr lang="en-US" dirty="0"/>
            <a:t> il drone</a:t>
          </a:r>
        </a:p>
      </dgm:t>
    </dgm:pt>
    <dgm:pt modelId="{6B302C8F-D6A0-4EFC-9E5E-9683ECFDBCE4}" type="parTrans" cxnId="{5117501E-9C52-445D-97E0-E8952C2D0654}">
      <dgm:prSet/>
      <dgm:spPr/>
      <dgm:t>
        <a:bodyPr/>
        <a:lstStyle/>
        <a:p>
          <a:endParaRPr lang="en-US"/>
        </a:p>
      </dgm:t>
    </dgm:pt>
    <dgm:pt modelId="{6E15739D-089D-4343-99D4-1ACC96DC58D3}" type="sibTrans" cxnId="{5117501E-9C52-445D-97E0-E8952C2D0654}">
      <dgm:prSet/>
      <dgm:spPr/>
      <dgm:t>
        <a:bodyPr/>
        <a:lstStyle/>
        <a:p>
          <a:endParaRPr lang="en-US"/>
        </a:p>
      </dgm:t>
    </dgm:pt>
    <dgm:pt modelId="{ED60253F-48B6-41D4-89E5-AACA7A00C6B7}">
      <dgm:prSet/>
      <dgm:spPr/>
      <dgm:t>
        <a:bodyPr/>
        <a:lstStyle/>
        <a:p>
          <a:r>
            <a:rPr lang="en-US" dirty="0"/>
            <a:t>ros2 run </a:t>
          </a:r>
          <a:r>
            <a:rPr lang="en-US" dirty="0" err="1"/>
            <a:t>project_pkg</a:t>
          </a:r>
          <a:r>
            <a:rPr lang="en-US" dirty="0"/>
            <a:t> swarm –</a:t>
          </a:r>
          <a:r>
            <a:rPr lang="en-US" dirty="0" err="1"/>
            <a:t>ros-args</a:t>
          </a:r>
          <a:r>
            <a:rPr lang="en-US" dirty="0"/>
            <a:t> –p </a:t>
          </a:r>
          <a:r>
            <a:rPr lang="en-US" dirty="0" err="1"/>
            <a:t>drone_id</a:t>
          </a:r>
          <a:r>
            <a:rPr lang="en-US" dirty="0"/>
            <a:t>:=0 –p …</a:t>
          </a:r>
        </a:p>
      </dgm:t>
    </dgm:pt>
    <dgm:pt modelId="{FFEB2142-AB9E-465C-86C3-1F7BA9DDC2EB}" type="parTrans" cxnId="{B2AB367A-DCF4-447B-84A6-035308DCDD15}">
      <dgm:prSet/>
      <dgm:spPr/>
      <dgm:t>
        <a:bodyPr/>
        <a:lstStyle/>
        <a:p>
          <a:endParaRPr lang="en-US"/>
        </a:p>
      </dgm:t>
    </dgm:pt>
    <dgm:pt modelId="{47F1B3F5-77D9-4F98-B5BA-17562ACB571A}" type="sibTrans" cxnId="{B2AB367A-DCF4-447B-84A6-035308DCDD15}">
      <dgm:prSet/>
      <dgm:spPr/>
      <dgm:t>
        <a:bodyPr/>
        <a:lstStyle/>
        <a:p>
          <a:endParaRPr lang="en-US"/>
        </a:p>
      </dgm:t>
    </dgm:pt>
    <dgm:pt modelId="{A0F26D17-902D-F546-B819-E4D397CE9026}" type="pres">
      <dgm:prSet presAssocID="{52F71231-0B8E-4408-8617-B4ABE83862CC}" presName="linear" presStyleCnt="0">
        <dgm:presLayoutVars>
          <dgm:animLvl val="lvl"/>
          <dgm:resizeHandles val="exact"/>
        </dgm:presLayoutVars>
      </dgm:prSet>
      <dgm:spPr/>
    </dgm:pt>
    <dgm:pt modelId="{13F901AD-45DB-6D42-BD2D-D7FDD45962D5}" type="pres">
      <dgm:prSet presAssocID="{7B14E7B7-B5C5-4700-ADEC-EDEB946DCB14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0C192A9D-555E-AE42-871F-9A9FE3AE2F34}" type="pres">
      <dgm:prSet presAssocID="{E9BA09A6-8B6D-439F-98AF-0B2103D763D5}" presName="spacer" presStyleCnt="0"/>
      <dgm:spPr/>
    </dgm:pt>
    <dgm:pt modelId="{5079B79B-C921-824E-B01B-16D2E65EB478}" type="pres">
      <dgm:prSet presAssocID="{30AA736B-B8D8-4E74-82DF-0F473CF8986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EE25345-1F1C-DF40-AA18-A6DC7F1EC953}" type="pres">
      <dgm:prSet presAssocID="{F676EF30-BAA2-43D9-9103-3CEF19E460B5}" presName="spacer" presStyleCnt="0"/>
      <dgm:spPr/>
    </dgm:pt>
    <dgm:pt modelId="{89548E1C-B2A2-8242-87E4-BE23FFE1062E}" type="pres">
      <dgm:prSet presAssocID="{71E53358-5D3C-4A48-842B-8F9EBDAB5B70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56D6FED-007B-7541-B18B-B01EA297FE9F}" type="pres">
      <dgm:prSet presAssocID="{1FA7CB84-5397-4326-A5FE-4566AA019AD2}" presName="spacer" presStyleCnt="0"/>
      <dgm:spPr/>
    </dgm:pt>
    <dgm:pt modelId="{6AAF1952-21E5-F540-8A0B-FE977D3D0A1C}" type="pres">
      <dgm:prSet presAssocID="{45BE7D0A-AA85-4365-A59C-1FB5CA8A0F7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A03A129B-9556-AD42-9FA7-18278D51E6F5}" type="pres">
      <dgm:prSet presAssocID="{6E15739D-089D-4343-99D4-1ACC96DC58D3}" presName="spacer" presStyleCnt="0"/>
      <dgm:spPr/>
    </dgm:pt>
    <dgm:pt modelId="{FA76093B-1589-744B-9F4C-2ED74EE84CF3}" type="pres">
      <dgm:prSet presAssocID="{ED60253F-48B6-41D4-89E5-AACA7A00C6B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40591106-B93B-AC4F-B510-28CC7DFE1BE5}" type="presOf" srcId="{7B14E7B7-B5C5-4700-ADEC-EDEB946DCB14}" destId="{13F901AD-45DB-6D42-BD2D-D7FDD45962D5}" srcOrd="0" destOrd="0" presId="urn:microsoft.com/office/officeart/2005/8/layout/vList2"/>
    <dgm:cxn modelId="{98258307-89C7-DD4F-B980-E89C76EAD452}" type="presOf" srcId="{ED60253F-48B6-41D4-89E5-AACA7A00C6B7}" destId="{FA76093B-1589-744B-9F4C-2ED74EE84CF3}" srcOrd="0" destOrd="0" presId="urn:microsoft.com/office/officeart/2005/8/layout/vList2"/>
    <dgm:cxn modelId="{F6C21B17-B187-4A74-9D98-81C838D8A411}" srcId="{52F71231-0B8E-4408-8617-B4ABE83862CC}" destId="{7B14E7B7-B5C5-4700-ADEC-EDEB946DCB14}" srcOrd="0" destOrd="0" parTransId="{A7574544-DC26-441E-95E7-E5211934CB0B}" sibTransId="{E9BA09A6-8B6D-439F-98AF-0B2103D763D5}"/>
    <dgm:cxn modelId="{5117501E-9C52-445D-97E0-E8952C2D0654}" srcId="{52F71231-0B8E-4408-8617-B4ABE83862CC}" destId="{45BE7D0A-AA85-4365-A59C-1FB5CA8A0F7B}" srcOrd="3" destOrd="0" parTransId="{6B302C8F-D6A0-4EFC-9E5E-9683ECFDBCE4}" sibTransId="{6E15739D-089D-4343-99D4-1ACC96DC58D3}"/>
    <dgm:cxn modelId="{0ADC5C1E-96EF-5843-A623-492A6EA2CE1E}" type="presOf" srcId="{30AA736B-B8D8-4E74-82DF-0F473CF89860}" destId="{5079B79B-C921-824E-B01B-16D2E65EB478}" srcOrd="0" destOrd="0" presId="urn:microsoft.com/office/officeart/2005/8/layout/vList2"/>
    <dgm:cxn modelId="{5BE63D3D-1926-3D4D-9268-A93513276119}" type="presOf" srcId="{52F71231-0B8E-4408-8617-B4ABE83862CC}" destId="{A0F26D17-902D-F546-B819-E4D397CE9026}" srcOrd="0" destOrd="0" presId="urn:microsoft.com/office/officeart/2005/8/layout/vList2"/>
    <dgm:cxn modelId="{C9D35876-9606-BD41-85F4-F26EC3B4A74D}" type="presOf" srcId="{71E53358-5D3C-4A48-842B-8F9EBDAB5B70}" destId="{89548E1C-B2A2-8242-87E4-BE23FFE1062E}" srcOrd="0" destOrd="0" presId="urn:microsoft.com/office/officeart/2005/8/layout/vList2"/>
    <dgm:cxn modelId="{B2AB367A-DCF4-447B-84A6-035308DCDD15}" srcId="{52F71231-0B8E-4408-8617-B4ABE83862CC}" destId="{ED60253F-48B6-41D4-89E5-AACA7A00C6B7}" srcOrd="4" destOrd="0" parTransId="{FFEB2142-AB9E-465C-86C3-1F7BA9DDC2EB}" sibTransId="{47F1B3F5-77D9-4F98-B5BA-17562ACB571A}"/>
    <dgm:cxn modelId="{56556F8E-3830-E740-BE75-64D3EF99DFA8}" type="presOf" srcId="{45BE7D0A-AA85-4365-A59C-1FB5CA8A0F7B}" destId="{6AAF1952-21E5-F540-8A0B-FE977D3D0A1C}" srcOrd="0" destOrd="0" presId="urn:microsoft.com/office/officeart/2005/8/layout/vList2"/>
    <dgm:cxn modelId="{1FED58C0-6A9F-45A4-8042-137DCEEEFE0B}" srcId="{52F71231-0B8E-4408-8617-B4ABE83862CC}" destId="{71E53358-5D3C-4A48-842B-8F9EBDAB5B70}" srcOrd="2" destOrd="0" parTransId="{DE32733B-1E7C-4780-A0F0-D7E332DBBCE3}" sibTransId="{1FA7CB84-5397-4326-A5FE-4566AA019AD2}"/>
    <dgm:cxn modelId="{173FADEC-171A-4C7E-90BB-AAA4E2BEB529}" srcId="{52F71231-0B8E-4408-8617-B4ABE83862CC}" destId="{30AA736B-B8D8-4E74-82DF-0F473CF89860}" srcOrd="1" destOrd="0" parTransId="{9A48F114-AFB2-4524-8053-FB8971011125}" sibTransId="{F676EF30-BAA2-43D9-9103-3CEF19E460B5}"/>
    <dgm:cxn modelId="{D7095E10-CC64-4747-981D-960ABFBB19AD}" type="presParOf" srcId="{A0F26D17-902D-F546-B819-E4D397CE9026}" destId="{13F901AD-45DB-6D42-BD2D-D7FDD45962D5}" srcOrd="0" destOrd="0" presId="urn:microsoft.com/office/officeart/2005/8/layout/vList2"/>
    <dgm:cxn modelId="{B529E871-F388-0540-ACFD-1ECBDF909BA0}" type="presParOf" srcId="{A0F26D17-902D-F546-B819-E4D397CE9026}" destId="{0C192A9D-555E-AE42-871F-9A9FE3AE2F34}" srcOrd="1" destOrd="0" presId="urn:microsoft.com/office/officeart/2005/8/layout/vList2"/>
    <dgm:cxn modelId="{464C9AB4-6E33-2C4F-A1AE-12739ED4F64E}" type="presParOf" srcId="{A0F26D17-902D-F546-B819-E4D397CE9026}" destId="{5079B79B-C921-824E-B01B-16D2E65EB478}" srcOrd="2" destOrd="0" presId="urn:microsoft.com/office/officeart/2005/8/layout/vList2"/>
    <dgm:cxn modelId="{BF225517-EA74-0E4E-9E7F-60E142BF12BF}" type="presParOf" srcId="{A0F26D17-902D-F546-B819-E4D397CE9026}" destId="{FEE25345-1F1C-DF40-AA18-A6DC7F1EC953}" srcOrd="3" destOrd="0" presId="urn:microsoft.com/office/officeart/2005/8/layout/vList2"/>
    <dgm:cxn modelId="{601E4E65-FC4F-9A43-AE25-C5E3A171B41A}" type="presParOf" srcId="{A0F26D17-902D-F546-B819-E4D397CE9026}" destId="{89548E1C-B2A2-8242-87E4-BE23FFE1062E}" srcOrd="4" destOrd="0" presId="urn:microsoft.com/office/officeart/2005/8/layout/vList2"/>
    <dgm:cxn modelId="{A49A33E3-93B0-2C4E-9A27-5EAD6FAD8920}" type="presParOf" srcId="{A0F26D17-902D-F546-B819-E4D397CE9026}" destId="{656D6FED-007B-7541-B18B-B01EA297FE9F}" srcOrd="5" destOrd="0" presId="urn:microsoft.com/office/officeart/2005/8/layout/vList2"/>
    <dgm:cxn modelId="{C7A1289B-E1C1-1043-8CD0-F145B3D1AB27}" type="presParOf" srcId="{A0F26D17-902D-F546-B819-E4D397CE9026}" destId="{6AAF1952-21E5-F540-8A0B-FE977D3D0A1C}" srcOrd="6" destOrd="0" presId="urn:microsoft.com/office/officeart/2005/8/layout/vList2"/>
    <dgm:cxn modelId="{A0BE6370-0AC8-A545-8C25-E0DEC93A1F0F}" type="presParOf" srcId="{A0F26D17-902D-F546-B819-E4D397CE9026}" destId="{A03A129B-9556-AD42-9FA7-18278D51E6F5}" srcOrd="7" destOrd="0" presId="urn:microsoft.com/office/officeart/2005/8/layout/vList2"/>
    <dgm:cxn modelId="{39260CA4-E37F-584E-B496-7D1BDA33D45E}" type="presParOf" srcId="{A0F26D17-902D-F546-B819-E4D397CE9026}" destId="{FA76093B-1589-744B-9F4C-2ED74EE84CF3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2F61F4-FCD8-6B46-B038-294EC8B03DEB}">
      <dsp:nvSpPr>
        <dsp:cNvPr id="0" name=""/>
        <dsp:cNvSpPr/>
      </dsp:nvSpPr>
      <dsp:spPr>
        <a:xfrm>
          <a:off x="0" y="496044"/>
          <a:ext cx="10515600" cy="6142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b="1" kern="1200"/>
            <a:t>MAVLink:</a:t>
          </a:r>
          <a:r>
            <a:rPr lang="it-IT" sz="2500" kern="1200"/>
            <a:t> protocollo standard per comunicazione drone-autopilota</a:t>
          </a:r>
          <a:endParaRPr lang="en-US" sz="2500" kern="1200"/>
        </a:p>
      </dsp:txBody>
      <dsp:txXfrm>
        <a:off x="29985" y="526029"/>
        <a:ext cx="10455630" cy="554280"/>
      </dsp:txXfrm>
    </dsp:sp>
    <dsp:sp modelId="{A8A99F2A-40AB-A146-85ED-6DACBBEB36DE}">
      <dsp:nvSpPr>
        <dsp:cNvPr id="0" name=""/>
        <dsp:cNvSpPr/>
      </dsp:nvSpPr>
      <dsp:spPr>
        <a:xfrm>
          <a:off x="0" y="1182294"/>
          <a:ext cx="10515600" cy="6142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/>
            <a:t>Usato per inviare comandi e ricevere dati da PX4</a:t>
          </a:r>
          <a:endParaRPr lang="en-US" sz="2500" kern="1200"/>
        </a:p>
      </dsp:txBody>
      <dsp:txXfrm>
        <a:off x="29985" y="1212279"/>
        <a:ext cx="10455630" cy="554280"/>
      </dsp:txXfrm>
    </dsp:sp>
    <dsp:sp modelId="{4AF08BF8-50D4-A649-B31D-A0A6F27E4BC9}">
      <dsp:nvSpPr>
        <dsp:cNvPr id="0" name=""/>
        <dsp:cNvSpPr/>
      </dsp:nvSpPr>
      <dsp:spPr>
        <a:xfrm>
          <a:off x="0" y="1868544"/>
          <a:ext cx="10515600" cy="6142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b="1" kern="1200"/>
            <a:t>MAVROS:</a:t>
          </a:r>
          <a:r>
            <a:rPr lang="it-IT" sz="2500" kern="1200"/>
            <a:t> pacchetto ROS che traduce MAVLink in messaggi ROS</a:t>
          </a:r>
          <a:endParaRPr lang="en-US" sz="2500" kern="1200"/>
        </a:p>
      </dsp:txBody>
      <dsp:txXfrm>
        <a:off x="29985" y="1898529"/>
        <a:ext cx="10455630" cy="554280"/>
      </dsp:txXfrm>
    </dsp:sp>
    <dsp:sp modelId="{8BAC89E2-71F5-6348-9C1E-E905C41756F3}">
      <dsp:nvSpPr>
        <dsp:cNvPr id="0" name=""/>
        <dsp:cNvSpPr/>
      </dsp:nvSpPr>
      <dsp:spPr>
        <a:xfrm>
          <a:off x="0" y="2554794"/>
          <a:ext cx="10515600" cy="6142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/>
            <a:t>Permette di controllare il drone da nodi ROS 2</a:t>
          </a:r>
          <a:endParaRPr lang="en-US" sz="2500" kern="1200"/>
        </a:p>
      </dsp:txBody>
      <dsp:txXfrm>
        <a:off x="29985" y="2584779"/>
        <a:ext cx="10455630" cy="554280"/>
      </dsp:txXfrm>
    </dsp:sp>
    <dsp:sp modelId="{2BC74C85-77AC-4649-8432-0DCD6634E2BC}">
      <dsp:nvSpPr>
        <dsp:cNvPr id="0" name=""/>
        <dsp:cNvSpPr/>
      </dsp:nvSpPr>
      <dsp:spPr>
        <a:xfrm>
          <a:off x="0" y="3241044"/>
          <a:ext cx="10515600" cy="6142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 dirty="0"/>
            <a:t>ros2 </a:t>
          </a:r>
          <a:r>
            <a:rPr lang="it-IT" sz="2500" kern="1200" dirty="0" err="1"/>
            <a:t>launch</a:t>
          </a:r>
          <a:r>
            <a:rPr lang="it-IT" sz="2500" kern="1200" dirty="0"/>
            <a:t> </a:t>
          </a:r>
          <a:r>
            <a:rPr lang="it-IT" sz="2500" kern="1200" dirty="0" err="1"/>
            <a:t>mavros</a:t>
          </a:r>
          <a:r>
            <a:rPr lang="it-IT" sz="2500" kern="1200" dirty="0"/>
            <a:t> px4.launch </a:t>
          </a:r>
          <a:r>
            <a:rPr lang="it-IT" sz="2500" kern="1200" dirty="0" err="1"/>
            <a:t>fcu_url</a:t>
          </a:r>
          <a:r>
            <a:rPr lang="it-IT" sz="2500" kern="1200" dirty="0"/>
            <a:t>:=\’</a:t>
          </a:r>
          <a:r>
            <a:rPr lang="it-IT" sz="2500" kern="1200" dirty="0" err="1"/>
            <a:t>udp</a:t>
          </a:r>
          <a:r>
            <a:rPr lang="it-IT" sz="2500" kern="1200" dirty="0"/>
            <a:t>://14540@127.0.0.1:14580\’</a:t>
          </a:r>
          <a:endParaRPr lang="en-US" sz="2500" kern="1200" dirty="0"/>
        </a:p>
      </dsp:txBody>
      <dsp:txXfrm>
        <a:off x="29985" y="3271029"/>
        <a:ext cx="10455630" cy="5542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F901AD-45DB-6D42-BD2D-D7FDD45962D5}">
      <dsp:nvSpPr>
        <dsp:cNvPr id="0" name=""/>
        <dsp:cNvSpPr/>
      </dsp:nvSpPr>
      <dsp:spPr>
        <a:xfrm>
          <a:off x="0" y="69731"/>
          <a:ext cx="6002110" cy="6787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ROS 2 è un framework per robotica distribuita</a:t>
          </a:r>
        </a:p>
      </dsp:txBody>
      <dsp:txXfrm>
        <a:off x="33134" y="102865"/>
        <a:ext cx="5935842" cy="612478"/>
      </dsp:txXfrm>
    </dsp:sp>
    <dsp:sp modelId="{5079B79B-C921-824E-B01B-16D2E65EB478}">
      <dsp:nvSpPr>
        <dsp:cNvPr id="0" name=""/>
        <dsp:cNvSpPr/>
      </dsp:nvSpPr>
      <dsp:spPr>
        <a:xfrm>
          <a:off x="0" y="797437"/>
          <a:ext cx="6002110" cy="6787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Utilizza un’architettura a nodi con comunicazione tramite topic, service e action</a:t>
          </a:r>
        </a:p>
      </dsp:txBody>
      <dsp:txXfrm>
        <a:off x="33134" y="830571"/>
        <a:ext cx="5935842" cy="612478"/>
      </dsp:txXfrm>
    </dsp:sp>
    <dsp:sp modelId="{89548E1C-B2A2-8242-87E4-BE23FFE1062E}">
      <dsp:nvSpPr>
        <dsp:cNvPr id="0" name=""/>
        <dsp:cNvSpPr/>
      </dsp:nvSpPr>
      <dsp:spPr>
        <a:xfrm>
          <a:off x="0" y="1525143"/>
          <a:ext cx="6002110" cy="6787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 nodi pubblicano e sottoscrivono messaggi in modo asincrono</a:t>
          </a:r>
        </a:p>
      </dsp:txBody>
      <dsp:txXfrm>
        <a:off x="33134" y="1558277"/>
        <a:ext cx="5935842" cy="612478"/>
      </dsp:txXfrm>
    </dsp:sp>
    <dsp:sp modelId="{6AAF1952-21E5-F540-8A0B-FE977D3D0A1C}">
      <dsp:nvSpPr>
        <dsp:cNvPr id="0" name=""/>
        <dsp:cNvSpPr/>
      </dsp:nvSpPr>
      <dsp:spPr>
        <a:xfrm>
          <a:off x="0" y="2252850"/>
          <a:ext cx="6002110" cy="6787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Usato</a:t>
          </a:r>
          <a:r>
            <a:rPr lang="en-US" sz="1700" kern="1200" dirty="0"/>
            <a:t> per </a:t>
          </a:r>
          <a:r>
            <a:rPr lang="en-US" sz="1700" kern="1200" dirty="0" err="1"/>
            <a:t>creare</a:t>
          </a:r>
          <a:r>
            <a:rPr lang="en-US" sz="1700" kern="1200" dirty="0"/>
            <a:t> il </a:t>
          </a:r>
          <a:r>
            <a:rPr lang="en-US" sz="1700" kern="1200" dirty="0" err="1"/>
            <a:t>nodo</a:t>
          </a:r>
          <a:r>
            <a:rPr lang="en-US" sz="1700" kern="1200" dirty="0"/>
            <a:t> </a:t>
          </a:r>
          <a:r>
            <a:rPr lang="en-US" sz="1700" kern="1200" dirty="0" err="1"/>
            <a:t>che</a:t>
          </a:r>
          <a:r>
            <a:rPr lang="en-US" sz="1700" kern="1200" dirty="0"/>
            <a:t> </a:t>
          </a:r>
          <a:r>
            <a:rPr lang="en-US" sz="1700" kern="1200" dirty="0" err="1"/>
            <a:t>riceve</a:t>
          </a:r>
          <a:r>
            <a:rPr lang="en-US" sz="1700" kern="1200" dirty="0"/>
            <a:t> la </a:t>
          </a:r>
          <a:r>
            <a:rPr lang="en-US" sz="1700" kern="1200" dirty="0" err="1"/>
            <a:t>missione</a:t>
          </a:r>
          <a:r>
            <a:rPr lang="en-US" sz="1700" kern="1200" dirty="0"/>
            <a:t> e </a:t>
          </a:r>
          <a:r>
            <a:rPr lang="en-US" sz="1700" kern="1200" dirty="0" err="1"/>
            <a:t>comanda</a:t>
          </a:r>
          <a:r>
            <a:rPr lang="en-US" sz="1700" kern="1200" dirty="0"/>
            <a:t> il drone</a:t>
          </a:r>
        </a:p>
      </dsp:txBody>
      <dsp:txXfrm>
        <a:off x="33134" y="2285984"/>
        <a:ext cx="5935842" cy="612478"/>
      </dsp:txXfrm>
    </dsp:sp>
    <dsp:sp modelId="{FA76093B-1589-744B-9F4C-2ED74EE84CF3}">
      <dsp:nvSpPr>
        <dsp:cNvPr id="0" name=""/>
        <dsp:cNvSpPr/>
      </dsp:nvSpPr>
      <dsp:spPr>
        <a:xfrm>
          <a:off x="0" y="2980556"/>
          <a:ext cx="6002110" cy="6787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ros2 run </a:t>
          </a:r>
          <a:r>
            <a:rPr lang="en-US" sz="1700" kern="1200" dirty="0" err="1"/>
            <a:t>project_pkg</a:t>
          </a:r>
          <a:r>
            <a:rPr lang="en-US" sz="1700" kern="1200" dirty="0"/>
            <a:t> swarm –</a:t>
          </a:r>
          <a:r>
            <a:rPr lang="en-US" sz="1700" kern="1200" dirty="0" err="1"/>
            <a:t>ros-args</a:t>
          </a:r>
          <a:r>
            <a:rPr lang="en-US" sz="1700" kern="1200" dirty="0"/>
            <a:t> –p </a:t>
          </a:r>
          <a:r>
            <a:rPr lang="en-US" sz="1700" kern="1200" dirty="0" err="1"/>
            <a:t>drone_id</a:t>
          </a:r>
          <a:r>
            <a:rPr lang="en-US" sz="1700" kern="1200" dirty="0"/>
            <a:t>:=0 –p …</a:t>
          </a:r>
        </a:p>
      </dsp:txBody>
      <dsp:txXfrm>
        <a:off x="33134" y="3013690"/>
        <a:ext cx="5935842" cy="6124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svg>
</file>

<file path=ppt/media/image6.pn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8297B2-E584-AAB2-7E2A-A0CA7AB8B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D4598D4-3863-96E1-B092-493FA4EF37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1A038F9-D3E4-4A63-1C5F-2E30D75AC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339027A-0E31-86F1-EAEF-85CC38D55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F8DB2EB-0E38-03E6-A45B-15A03BA9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628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84AC1-A14F-E83D-9BDC-CE603D8EC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5C15EE8-6187-CF91-5184-B60EE776E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1B45EA7-7040-9A61-D941-F4203C09A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082A332-0CF4-2921-6EA6-61B30244D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D0DEB5-270C-1F28-6A97-1BCBE7AB6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3644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4A01A603-4139-38F0-7CB9-B42555BBF2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EF2A88A-E43A-9413-A2BA-8BB8902B77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02DA1E3-CA17-F817-DC0E-4D1AEE074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7A7AAFB-B475-A8E6-E092-5B0E2179F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CD2AAC2-FF37-79AF-FEB0-7B234DBDB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629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219F05-BEB8-7E35-F4C9-AD2261B8C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22B6FCA-7123-3166-F8B8-EF789658A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4E42F84-7043-568F-F23D-920527260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D6D28C7-5196-E6A6-6DAE-0BCDBEB85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BDF1202-1251-975E-3BF3-82D53523A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2177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D278AB-773C-4B94-E62C-238F66DF2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0AE1AAA-26BE-3CED-51FD-D04E3A136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DAF04F5-EAD4-5BAF-3602-FCCB05A64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E26440-D76F-7C3D-AF02-D6C1AED0E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A0478E-CF89-B3DC-F9AE-318812C4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4768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862A24-1FBC-C21A-774C-C526D9CC5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0C5BBC8-2767-D276-712A-A7005E6D67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AFD080B-ECBA-54FA-8B73-61BF90606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4D42531-3094-3C7B-0488-D09B6D4D1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3BDBE6C-B684-783B-B04F-241C1F80A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8A94EB4-B64D-BB5A-7718-74D8EB6B1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2385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43F0CC-BC89-EDDF-6AC5-C92A0403F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C5D0137-DD36-DDC1-88CA-5AA873ADD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878E9B-92FD-06C1-8A28-690F25CA9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4B30E23-BF7B-DE4D-8235-BFA577E6C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B3EA40F-516E-26A3-A01B-8A95C9C8C6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7834AC1-73AE-095B-3809-86E598C60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872FCAFA-53A3-8F22-7FC6-FD4360DFA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D9D1374-7521-017A-5372-F9EB4CC2F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7923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10B7FB-92C6-CC22-5654-9AA349A1A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2D35D0C-591B-7D1B-8864-CECFC27E8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96E55B4-FE84-6364-211B-D5CDB4FC4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6C2D5C1-1B55-90C6-A90D-2A43CCB34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9851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57E6B77-3D44-3680-5172-05DF7D265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7F4BDAD-D40D-0292-ECA8-43D3F7643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E0D4785-1372-3DF9-D2C5-890EC1D71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3652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4D29AB-197C-EAEF-3AF9-DC2B87ABA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6E574C8-2C57-1196-2393-A424C4E4B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EE89F26-AAA5-4D5C-2E41-E919B072F9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5D4D788-CFCB-1B04-6830-981A915CB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31DB216-E52D-3568-4F90-1CA45A715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97F5E51-7E09-E5F3-DA47-AAC95C2DA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4373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56DBBD-F7E9-2428-B85C-11EE49AB1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EA26DA1-A981-AB24-CE5B-009D6EE986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D239B3D-D84F-9F98-A693-7DA8CA1AF7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9E41B2E-3281-25FA-8B10-D95A16304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436212D-B4E8-FE65-EA23-AABD82ECC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83F7F63-BC5E-99A5-13DD-7EA5FAB39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3543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2C607FA6-62F1-2975-49AC-CC3D47330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82A5DFD-B0BA-A668-27A1-AAA9A82D2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91F1F0-B58A-711A-4417-5E42197860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6FFFED-9AF0-2F4D-856C-4145736918F4}" type="datetimeFigureOut">
              <a:rPr lang="it-IT" smtClean="0"/>
              <a:t>21/07/25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A2560DD-432B-6553-FDDE-55F7A85723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2B6DB4E-BE04-8C46-0683-072310BA1D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779B22-6FF9-3D48-9353-0AC67326B3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7041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package" Target="../embeddings/Documento_di_Microsoft_Word.docx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ggetto 11">
            <a:extLst>
              <a:ext uri="{FF2B5EF4-FFF2-40B4-BE49-F238E27FC236}">
                <a16:creationId xmlns:a16="http://schemas.microsoft.com/office/drawing/2014/main" id="{C02C1928-F3FF-8642-8191-15B25A5AF8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326003"/>
              </p:ext>
            </p:extLst>
          </p:nvPr>
        </p:nvGraphicFramePr>
        <p:xfrm>
          <a:off x="1524000" y="3332163"/>
          <a:ext cx="9144000" cy="19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9144000" imgH="190500" progId="Word.Document.12">
                  <p:embed/>
                </p:oleObj>
              </mc:Choice>
              <mc:Fallback>
                <p:oleObj name="Documento" r:id="rId2" imgW="9144000" imgH="190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0" y="3332163"/>
                        <a:ext cx="9144000" cy="19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22A1124F-0764-42B8-FBDD-98BE95021609}"/>
              </a:ext>
            </a:extLst>
          </p:cNvPr>
          <p:cNvSpPr txBox="1"/>
          <p:nvPr/>
        </p:nvSpPr>
        <p:spPr>
          <a:xfrm>
            <a:off x="9587345" y="5987530"/>
            <a:ext cx="216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Miano Alberto</a:t>
            </a:r>
          </a:p>
          <a:p>
            <a:endParaRPr lang="it-IT" dirty="0"/>
          </a:p>
        </p:txBody>
      </p:sp>
      <p:pic>
        <p:nvPicPr>
          <p:cNvPr id="3" name="Immagine 2" descr="Immagine che contiene testo, schermata, Carattere, cerchio&#10;&#10;Il contenuto generato dall'IA potrebbe non essere corretto.">
            <a:extLst>
              <a:ext uri="{FF2B5EF4-FFF2-40B4-BE49-F238E27FC236}">
                <a16:creationId xmlns:a16="http://schemas.microsoft.com/office/drawing/2014/main" id="{ACE8229C-9486-A782-7A3C-525EB9B3B66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087" b="3330"/>
          <a:stretch>
            <a:fillRect/>
          </a:stretch>
        </p:blipFill>
        <p:spPr>
          <a:xfrm>
            <a:off x="2410414" y="75415"/>
            <a:ext cx="6956393" cy="607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63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5631F7C-916C-235C-C8B6-B8F4B106B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API: output</a:t>
            </a:r>
          </a:p>
        </p:txBody>
      </p:sp>
      <p:pic>
        <p:nvPicPr>
          <p:cNvPr id="5" name="Segnaposto contenuto 4" descr="Immagine che contiene testo, schermata&#10;&#10;Il contenuto generato dall'IA potrebbe non essere corretto.">
            <a:extLst>
              <a:ext uri="{FF2B5EF4-FFF2-40B4-BE49-F238E27FC236}">
                <a16:creationId xmlns:a16="http://schemas.microsoft.com/office/drawing/2014/main" id="{2184D4E8-C492-8F4E-7104-FBA7D2D968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11215" y="593725"/>
            <a:ext cx="2779653" cy="577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76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AA5A660-9D4A-8151-651E-39CFD0956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ROS 2 (ROBOT OPERATING SYSTEM) </a:t>
            </a:r>
          </a:p>
        </p:txBody>
      </p:sp>
      <p:pic>
        <p:nvPicPr>
          <p:cNvPr id="7" name="Immagine 6" descr="Immagine che contiene Elementi grafici, cartone animato, grafica, illustrazione&#10;&#10;Descrizione generata automaticamente">
            <a:extLst>
              <a:ext uri="{FF2B5EF4-FFF2-40B4-BE49-F238E27FC236}">
                <a16:creationId xmlns:a16="http://schemas.microsoft.com/office/drawing/2014/main" id="{D6448A4F-45BC-04AF-3B1A-2C9F1A4937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62" r="7754"/>
          <a:stretch>
            <a:fillRect/>
          </a:stretch>
        </p:blipFill>
        <p:spPr>
          <a:xfrm>
            <a:off x="6705599" y="356143"/>
            <a:ext cx="4474029" cy="6145714"/>
          </a:xfrm>
          <a:prstGeom prst="rect">
            <a:avLst/>
          </a:prstGeom>
          <a:effectLst/>
        </p:spPr>
      </p:pic>
      <p:graphicFrame>
        <p:nvGraphicFramePr>
          <p:cNvPr id="14" name="CasellaDiTesto 3">
            <a:extLst>
              <a:ext uri="{FF2B5EF4-FFF2-40B4-BE49-F238E27FC236}">
                <a16:creationId xmlns:a16="http://schemas.microsoft.com/office/drawing/2014/main" id="{CCFC8B8F-ED1A-A712-9A9C-B88A636838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4764739"/>
              </p:ext>
            </p:extLst>
          </p:nvPr>
        </p:nvGraphicFramePr>
        <p:xfrm>
          <a:off x="836680" y="2405067"/>
          <a:ext cx="6002110" cy="37290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2716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4">
            <a:extLst>
              <a:ext uri="{FF2B5EF4-FFF2-40B4-BE49-F238E27FC236}">
                <a16:creationId xmlns:a16="http://schemas.microsoft.com/office/drawing/2014/main" id="{8F7AFB9A-7364-478C-B48B-8523CDD9A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Freeform: Shape 26">
            <a:extLst>
              <a:ext uri="{FF2B5EF4-FFF2-40B4-BE49-F238E27FC236}">
                <a16:creationId xmlns:a16="http://schemas.microsoft.com/office/drawing/2014/main" id="{36678033-86B6-40E6-BE90-78D8ED4E3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D2542E1A-076E-4A34-BB67-2BF961754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4FFA8E8-3AB3-54B7-5417-1767B7860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>
            <a:normAutofit/>
          </a:bodyPr>
          <a:lstStyle/>
          <a:p>
            <a:r>
              <a:rPr lang="it-IT" sz="3400"/>
              <a:t>Parametri e configurazione iniziale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E7F70FE-B97F-2434-9ADE-0838B2E10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>
            <a:normAutofit/>
          </a:bodyPr>
          <a:lstStyle/>
          <a:p>
            <a:r>
              <a:rPr lang="it-IT" sz="1800" dirty="0"/>
              <a:t>Lettura parametri fondamentali</a:t>
            </a:r>
          </a:p>
          <a:p>
            <a:r>
              <a:rPr lang="it-IT" sz="1800" dirty="0"/>
              <a:t>ID, latitudine, longitudine, altitudine, </a:t>
            </a:r>
            <a:r>
              <a:rPr lang="it-IT" sz="1800" dirty="0" err="1"/>
              <a:t>namespace</a:t>
            </a:r>
            <a:r>
              <a:rPr lang="it-IT" sz="1800" dirty="0"/>
              <a:t>, file </a:t>
            </a:r>
            <a:r>
              <a:rPr lang="it-IT" sz="1800" dirty="0" err="1"/>
              <a:t>waypoint</a:t>
            </a:r>
            <a:endParaRPr lang="it-IT" sz="1800" dirty="0"/>
          </a:p>
          <a:p>
            <a:r>
              <a:rPr lang="it-IT" sz="1800" dirty="0"/>
              <a:t>Configurazione dinamica dei </a:t>
            </a:r>
            <a:r>
              <a:rPr lang="it-IT" sz="1800" dirty="0" err="1"/>
              <a:t>topic</a:t>
            </a:r>
            <a:r>
              <a:rPr lang="it-IT" sz="1800" dirty="0"/>
              <a:t> e servizi(state, mission/</a:t>
            </a:r>
            <a:r>
              <a:rPr lang="it-IT" sz="1800" dirty="0" err="1"/>
              <a:t>push</a:t>
            </a:r>
            <a:r>
              <a:rPr lang="it-IT" sz="1800" dirty="0"/>
              <a:t>, </a:t>
            </a:r>
            <a:r>
              <a:rPr lang="it-IT" sz="1800" dirty="0" err="1"/>
              <a:t>arming</a:t>
            </a:r>
            <a:r>
              <a:rPr lang="it-IT" sz="1800" dirty="0"/>
              <a:t>, </a:t>
            </a:r>
            <a:r>
              <a:rPr lang="it-IT" sz="1800" dirty="0" err="1"/>
              <a:t>set_mode</a:t>
            </a:r>
            <a:r>
              <a:rPr lang="it-IT" sz="1800" dirty="0"/>
              <a:t>)</a:t>
            </a:r>
          </a:p>
        </p:txBody>
      </p:sp>
      <p:pic>
        <p:nvPicPr>
          <p:cNvPr id="5" name="Immagine 4" descr="Immagine che contiene testo, Carattere, schermata, documento&#10;&#10;Il contenuto generato dall'IA potrebbe non essere corretto.">
            <a:extLst>
              <a:ext uri="{FF2B5EF4-FFF2-40B4-BE49-F238E27FC236}">
                <a16:creationId xmlns:a16="http://schemas.microsoft.com/office/drawing/2014/main" id="{E9C9AAFF-39D6-5D95-4688-1895F2F82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7368" y="630949"/>
            <a:ext cx="5135719" cy="2516502"/>
          </a:xfrm>
          <a:prstGeom prst="rect">
            <a:avLst/>
          </a:prstGeom>
        </p:spPr>
      </p:pic>
      <p:pic>
        <p:nvPicPr>
          <p:cNvPr id="7" name="Immagine 6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5BAE46D5-4767-A45C-0A7D-E07124D19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368" y="3966045"/>
            <a:ext cx="5135719" cy="1669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286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218CA23-18CB-0DEB-6092-8BC6980BA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it-IT" sz="5000"/>
              <a:t>SEND_MISSION() 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768FFE-EAF7-80A1-D284-1F1B0B0B3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it-IT" sz="2000"/>
              <a:t>Prepara i waypoint a partire dalle coordinate GPS ricevute</a:t>
            </a:r>
          </a:p>
          <a:p>
            <a:r>
              <a:rPr lang="it-IT" sz="2000"/>
              <a:t>Imposta il frame di riferimento e i parametri MAVLink per ogni waypoint</a:t>
            </a:r>
          </a:p>
          <a:p>
            <a:r>
              <a:rPr lang="it-IT" sz="2000"/>
              <a:t>Utilizza il servizio MAVROS WaypointPush per caricare la missione</a:t>
            </a:r>
          </a:p>
          <a:p>
            <a:r>
              <a:rPr lang="it-IT" sz="2000"/>
              <a:t>Il primo waypoint viene marcato come punto iniziale (is_current)</a:t>
            </a:r>
          </a:p>
          <a:p>
            <a:r>
              <a:rPr lang="it-IT" sz="2000"/>
              <a:t>Verifica il risultato dell’operazione e stampa un log di conferma</a:t>
            </a:r>
          </a:p>
          <a:p>
            <a:endParaRPr lang="it-IT" sz="2000"/>
          </a:p>
        </p:txBody>
      </p:sp>
      <p:pic>
        <p:nvPicPr>
          <p:cNvPr id="7" name="Immagine 6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8D3AF81D-05F5-CCF1-013D-88A26ECDD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657950"/>
            <a:ext cx="5458968" cy="55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58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A95A2EA-C460-BE0A-D226-062B2AAB0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Arming e </a:t>
            </a:r>
            <a:r>
              <a:rPr lang="en-US" sz="4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attivazione</a:t>
            </a:r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missione</a:t>
            </a: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D8A3D4D-AF68-2AE4-221D-19B794C8F7F5}"/>
              </a:ext>
            </a:extLst>
          </p:cNvPr>
          <p:cNvSpPr txBox="1"/>
          <p:nvPr/>
        </p:nvSpPr>
        <p:spPr>
          <a:xfrm>
            <a:off x="630936" y="2660904"/>
            <a:ext cx="4818888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arm_drone()</a:t>
            </a:r>
            <a:endParaRPr lang="en-US" sz="1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Richiede l’armamento del drone tramite il servizio CommandBool.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Attende conferma dell’avvenuto armamento (success = True).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set_auto_mission_mode()</a:t>
            </a:r>
            <a:endParaRPr lang="en-US" sz="1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Imposta la modalità di volo AUTO.MISSION usando il servizio SetMode.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Questa modalità consente al drone di </a:t>
            </a:r>
            <a:r>
              <a:rPr lang="en-US" sz="1700" b="1"/>
              <a:t>eseguire autonomamente i waypoint caricati</a:t>
            </a:r>
            <a:r>
              <a:rPr lang="en-US" sz="170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Dopo la chiamata, il drone </a:t>
            </a:r>
            <a:r>
              <a:rPr lang="en-US" sz="1700" b="1"/>
              <a:t>inizia la missione</a:t>
            </a:r>
            <a:r>
              <a:rPr lang="en-US" sz="1700"/>
              <a:t> predefinita</a:t>
            </a:r>
          </a:p>
        </p:txBody>
      </p:sp>
      <p:pic>
        <p:nvPicPr>
          <p:cNvPr id="5" name="Segnaposto contenuto 4" descr="Immagine che contiene schermata, testo, Software multimediale, Software per la grafica&#10;&#10;Il contenuto generato dall'IA potrebbe non essere corretto.">
            <a:extLst>
              <a:ext uri="{FF2B5EF4-FFF2-40B4-BE49-F238E27FC236}">
                <a16:creationId xmlns:a16="http://schemas.microsoft.com/office/drawing/2014/main" id="{099D80F8-DF31-AFD1-CE8F-7F5F4AC3A0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1479"/>
          <a:stretch>
            <a:fillRect/>
          </a:stretch>
        </p:blipFill>
        <p:spPr>
          <a:xfrm>
            <a:off x="6099048" y="658509"/>
            <a:ext cx="5458968" cy="554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11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0EC162B-C00B-4372-C51F-90DF7BDDF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it-IT" sz="4800"/>
              <a:t>Configurazione multi-drone</a:t>
            </a:r>
          </a:p>
        </p:txBody>
      </p:sp>
      <p:sp>
        <p:nvSpPr>
          <p:cNvPr id="37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73D600ED-2D4D-61A4-469D-727A219C9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US" sz="2200" dirty="0" err="1"/>
              <a:t>Creazione</a:t>
            </a:r>
            <a:r>
              <a:rPr lang="en-US" sz="2200" dirty="0"/>
              <a:t> </a:t>
            </a:r>
            <a:r>
              <a:rPr lang="en-US" sz="2200" dirty="0" err="1"/>
              <a:t>launch.py</a:t>
            </a:r>
            <a:endParaRPr lang="en-US" sz="2200" dirty="0"/>
          </a:p>
          <a:p>
            <a:r>
              <a:rPr lang="en-US" sz="2200" dirty="0" err="1"/>
              <a:t>Gestione</a:t>
            </a:r>
            <a:r>
              <a:rPr lang="en-US" sz="2200" dirty="0"/>
              <a:t> namespace </a:t>
            </a:r>
            <a:r>
              <a:rPr lang="en-US" sz="2200" dirty="0" err="1"/>
              <a:t>tra</a:t>
            </a:r>
            <a:r>
              <a:rPr lang="en-US" sz="2200" dirty="0"/>
              <a:t> </a:t>
            </a:r>
            <a:r>
              <a:rPr lang="en-US" sz="2200" dirty="0" err="1"/>
              <a:t>mavros</a:t>
            </a:r>
            <a:r>
              <a:rPr lang="en-US" sz="2200" dirty="0"/>
              <a:t> e </a:t>
            </a:r>
            <a:r>
              <a:rPr lang="en-US" sz="2200" dirty="0" err="1"/>
              <a:t>nodo</a:t>
            </a:r>
            <a:r>
              <a:rPr lang="en-US" sz="2200" dirty="0"/>
              <a:t> ros2</a:t>
            </a:r>
          </a:p>
          <a:p>
            <a:r>
              <a:rPr lang="en-US" sz="2200" dirty="0"/>
              <a:t>r</a:t>
            </a:r>
            <a:r>
              <a:rPr lang="en-US" sz="2200"/>
              <a:t>os2 </a:t>
            </a:r>
            <a:r>
              <a:rPr lang="en-US" sz="2200" dirty="0"/>
              <a:t>launch </a:t>
            </a:r>
            <a:r>
              <a:rPr lang="en-US" sz="2200" dirty="0" err="1"/>
              <a:t>project_pkg</a:t>
            </a:r>
            <a:r>
              <a:rPr lang="en-US" sz="2200" dirty="0"/>
              <a:t> </a:t>
            </a:r>
            <a:r>
              <a:rPr lang="en-US" sz="2200" dirty="0" err="1"/>
              <a:t>drone_launch.py</a:t>
            </a:r>
            <a:r>
              <a:rPr lang="en-US" sz="2200" dirty="0"/>
              <a:t> </a:t>
            </a:r>
            <a:r>
              <a:rPr lang="en-US" sz="2200" dirty="0" err="1"/>
              <a:t>num_drones</a:t>
            </a:r>
            <a:r>
              <a:rPr lang="en-US" sz="2200" dirty="0"/>
              <a:t>:=2</a:t>
            </a:r>
          </a:p>
        </p:txBody>
      </p:sp>
      <p:pic>
        <p:nvPicPr>
          <p:cNvPr id="9" name="Segnaposto contenuto 8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38CBA9FA-DD23-DB12-A4E5-AC700F4BA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794" y="2464526"/>
            <a:ext cx="4012387" cy="4201453"/>
          </a:xfrm>
          <a:prstGeom prst="rect">
            <a:avLst/>
          </a:prstGeom>
        </p:spPr>
      </p:pic>
      <p:pic>
        <p:nvPicPr>
          <p:cNvPr id="7" name="Immagine 6" descr="Immagine che contiene testo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497A6D3F-93A9-D2DD-924C-504981FA8B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711" b="-1"/>
          <a:stretch>
            <a:fillRect/>
          </a:stretch>
        </p:blipFill>
        <p:spPr>
          <a:xfrm>
            <a:off x="6558181" y="2464526"/>
            <a:ext cx="4466614" cy="420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70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1A512A-0B5A-CBA1-3B61-B6F195568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CONCLUSIONI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44B5248-3F38-89F2-BC00-921308A9F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sz="2400" dirty="0"/>
              <a:t>Questo progetto ha mostrato come sia possibile gestire e coordinare in autonomia un drone simulato utilizzando un’infrastruttura distribuita basata su API, algoritmi di calcolo dei percorsi e l’integrazione con ROS 2 e MAVROS. L’utilizzo di PX4 come firmware e </a:t>
            </a:r>
            <a:r>
              <a:rPr lang="it-IT" sz="2400" dirty="0" err="1"/>
              <a:t>QGroundControl</a:t>
            </a:r>
            <a:r>
              <a:rPr lang="it-IT" sz="2400" dirty="0"/>
              <a:t> come interfaccia di monitoraggio ha permesso un controllo completo del volo, dalla pianificazione della missione all’esecuzione.</a:t>
            </a:r>
          </a:p>
        </p:txBody>
      </p:sp>
    </p:spTree>
    <p:extLst>
      <p:ext uri="{BB962C8B-B14F-4D97-AF65-F5344CB8AC3E}">
        <p14:creationId xmlns:p14="http://schemas.microsoft.com/office/powerpoint/2010/main" val="1588260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39A160C-D7B1-D025-0F6A-38124F2B1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it-IT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INTRODUZIONE</a:t>
            </a:r>
            <a:endParaRPr lang="it-IT" sz="4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7956BD0-8852-6704-AB2E-6A01B4EF5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000" dirty="0"/>
              <a:t>Questo progetto ha come obiettivo la gestione autonoma di uno o più droni all'interno di un ambiente simulato per effettuare la perlustrazione di una zona urbana (es. un quartiere). Lo scopo principale è quello di simulare missioni di sorveglianza e perlustrazione, distribuendo in modo intelligente i compiti tra i droni disponibili, tramite un algoritmo </a:t>
            </a:r>
            <a:r>
              <a:rPr lang="it-IT" sz="2000"/>
              <a:t>greedy</a:t>
            </a:r>
            <a:r>
              <a:rPr lang="it-IT" sz="2000" dirty="0"/>
              <a:t>.</a:t>
            </a:r>
            <a:endParaRPr lang="it-IT" sz="2000" i="0" u="none" strike="noStrike" dirty="0">
              <a:effectLst/>
            </a:endParaRPr>
          </a:p>
        </p:txBody>
      </p:sp>
      <p:pic>
        <p:nvPicPr>
          <p:cNvPr id="5" name="Picture 4" descr="Case in una suddivisione">
            <a:extLst>
              <a:ext uri="{FF2B5EF4-FFF2-40B4-BE49-F238E27FC236}">
                <a16:creationId xmlns:a16="http://schemas.microsoft.com/office/drawing/2014/main" id="{2F0BE52B-B5B7-4AF9-AC3A-D3C3F7C2EB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979" r="18184" b="-1"/>
          <a:stretch>
            <a:fillRect/>
          </a:stretch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17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5F55C16-BC21-49EF-A4FF-C3155BB93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3BE5FA5-3E73-948F-E407-96BB39EC2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0" y="365125"/>
            <a:ext cx="5105398" cy="1952744"/>
          </a:xfrm>
        </p:spPr>
        <p:txBody>
          <a:bodyPr>
            <a:normAutofit/>
          </a:bodyPr>
          <a:lstStyle/>
          <a:p>
            <a:r>
              <a:rPr lang="it-IT" dirty="0"/>
              <a:t>Architettura del sistema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C5F069E-AFE6-4825-8945-46F2918A50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6116569" cy="6858000"/>
          </a:xfrm>
          <a:custGeom>
            <a:avLst/>
            <a:gdLst>
              <a:gd name="connsiteX0" fmla="*/ 0 w 6116569"/>
              <a:gd name="connsiteY0" fmla="*/ 0 h 6879321"/>
              <a:gd name="connsiteX1" fmla="*/ 2935851 w 6116569"/>
              <a:gd name="connsiteY1" fmla="*/ 0 h 6879321"/>
              <a:gd name="connsiteX2" fmla="*/ 3238280 w 6116569"/>
              <a:gd name="connsiteY2" fmla="*/ 31980 h 6879321"/>
              <a:gd name="connsiteX3" fmla="*/ 3660541 w 6116569"/>
              <a:gd name="connsiteY3" fmla="*/ 550772 h 6879321"/>
              <a:gd name="connsiteX4" fmla="*/ 3808902 w 6116569"/>
              <a:gd name="connsiteY4" fmla="*/ 589860 h 6879321"/>
              <a:gd name="connsiteX5" fmla="*/ 4413762 w 6116569"/>
              <a:gd name="connsiteY5" fmla="*/ 625393 h 6879321"/>
              <a:gd name="connsiteX6" fmla="*/ 4567830 w 6116569"/>
              <a:gd name="connsiteY6" fmla="*/ 721333 h 6879321"/>
              <a:gd name="connsiteX7" fmla="*/ 4171247 w 6116569"/>
              <a:gd name="connsiteY7" fmla="*/ 792401 h 6879321"/>
              <a:gd name="connsiteX8" fmla="*/ 4376671 w 6116569"/>
              <a:gd name="connsiteY8" fmla="*/ 842148 h 6879321"/>
              <a:gd name="connsiteX9" fmla="*/ 4527887 w 6116569"/>
              <a:gd name="connsiteY9" fmla="*/ 813722 h 6879321"/>
              <a:gd name="connsiteX10" fmla="*/ 4633452 w 6116569"/>
              <a:gd name="connsiteY10" fmla="*/ 799508 h 6879321"/>
              <a:gd name="connsiteX11" fmla="*/ 4947293 w 6116569"/>
              <a:gd name="connsiteY11" fmla="*/ 870576 h 6879321"/>
              <a:gd name="connsiteX12" fmla="*/ 5263988 w 6116569"/>
              <a:gd name="connsiteY12" fmla="*/ 820828 h 6879321"/>
              <a:gd name="connsiteX13" fmla="*/ 5249723 w 6116569"/>
              <a:gd name="connsiteY13" fmla="*/ 895449 h 6879321"/>
              <a:gd name="connsiteX14" fmla="*/ 4744723 w 6116569"/>
              <a:gd name="connsiteY14" fmla="*/ 1197485 h 6879321"/>
              <a:gd name="connsiteX15" fmla="*/ 4767548 w 6116569"/>
              <a:gd name="connsiteY15" fmla="*/ 1346727 h 6879321"/>
              <a:gd name="connsiteX16" fmla="*/ 4539299 w 6116569"/>
              <a:gd name="connsiteY16" fmla="*/ 1421348 h 6879321"/>
              <a:gd name="connsiteX17" fmla="*/ 4607773 w 6116569"/>
              <a:gd name="connsiteY17" fmla="*/ 1485309 h 6879321"/>
              <a:gd name="connsiteX18" fmla="*/ 4579242 w 6116569"/>
              <a:gd name="connsiteY18" fmla="*/ 1535055 h 6879321"/>
              <a:gd name="connsiteX19" fmla="*/ 5278255 w 6116569"/>
              <a:gd name="connsiteY19" fmla="*/ 1609676 h 6879321"/>
              <a:gd name="connsiteX20" fmla="*/ 5771843 w 6116569"/>
              <a:gd name="connsiteY20" fmla="*/ 1630997 h 6879321"/>
              <a:gd name="connsiteX21" fmla="*/ 6105656 w 6116569"/>
              <a:gd name="connsiteY21" fmla="*/ 1748257 h 6879321"/>
              <a:gd name="connsiteX22" fmla="*/ 5691955 w 6116569"/>
              <a:gd name="connsiteY22" fmla="*/ 2167555 h 6879321"/>
              <a:gd name="connsiteX23" fmla="*/ 5475118 w 6116569"/>
              <a:gd name="connsiteY23" fmla="*/ 2348776 h 6879321"/>
              <a:gd name="connsiteX24" fmla="*/ 5826051 w 6116569"/>
              <a:gd name="connsiteY24" fmla="*/ 2291922 h 6879321"/>
              <a:gd name="connsiteX25" fmla="*/ 5552153 w 6116569"/>
              <a:gd name="connsiteY25" fmla="*/ 2597513 h 6879321"/>
              <a:gd name="connsiteX26" fmla="*/ 5603508 w 6116569"/>
              <a:gd name="connsiteY26" fmla="*/ 2647260 h 6879321"/>
              <a:gd name="connsiteX27" fmla="*/ 5700515 w 6116569"/>
              <a:gd name="connsiteY27" fmla="*/ 2679240 h 6879321"/>
              <a:gd name="connsiteX28" fmla="*/ 5246870 w 6116569"/>
              <a:gd name="connsiteY28" fmla="*/ 2888889 h 6879321"/>
              <a:gd name="connsiteX29" fmla="*/ 4836022 w 6116569"/>
              <a:gd name="connsiteY29" fmla="*/ 3169605 h 6879321"/>
              <a:gd name="connsiteX30" fmla="*/ 4736163 w 6116569"/>
              <a:gd name="connsiteY30" fmla="*/ 3233565 h 6879321"/>
              <a:gd name="connsiteX31" fmla="*/ 4853141 w 6116569"/>
              <a:gd name="connsiteY31" fmla="*/ 3233565 h 6879321"/>
              <a:gd name="connsiteX32" fmla="*/ 4944440 w 6116569"/>
              <a:gd name="connsiteY32" fmla="*/ 3226459 h 6879321"/>
              <a:gd name="connsiteX33" fmla="*/ 5109921 w 6116569"/>
              <a:gd name="connsiteY33" fmla="*/ 3283313 h 6879321"/>
              <a:gd name="connsiteX34" fmla="*/ 5694809 w 6116569"/>
              <a:gd name="connsiteY34" fmla="*/ 3141178 h 6879321"/>
              <a:gd name="connsiteX35" fmla="*/ 5566419 w 6116569"/>
              <a:gd name="connsiteY35" fmla="*/ 3301079 h 6879321"/>
              <a:gd name="connsiteX36" fmla="*/ 5415203 w 6116569"/>
              <a:gd name="connsiteY36" fmla="*/ 3397020 h 6879321"/>
              <a:gd name="connsiteX37" fmla="*/ 5612068 w 6116569"/>
              <a:gd name="connsiteY37" fmla="*/ 3432554 h 6879321"/>
              <a:gd name="connsiteX38" fmla="*/ 5206927 w 6116569"/>
              <a:gd name="connsiteY38" fmla="*/ 3599562 h 6879321"/>
              <a:gd name="connsiteX39" fmla="*/ 5301079 w 6116569"/>
              <a:gd name="connsiteY39" fmla="*/ 3723930 h 6879321"/>
              <a:gd name="connsiteX40" fmla="*/ 4507915 w 6116569"/>
              <a:gd name="connsiteY40" fmla="*/ 4306683 h 6879321"/>
              <a:gd name="connsiteX41" fmla="*/ 3982942 w 6116569"/>
              <a:gd name="connsiteY41" fmla="*/ 4587399 h 6879321"/>
              <a:gd name="connsiteX42" fmla="*/ 4185513 w 6116569"/>
              <a:gd name="connsiteY42" fmla="*/ 4541205 h 6879321"/>
              <a:gd name="connsiteX43" fmla="*/ 5212633 w 6116569"/>
              <a:gd name="connsiteY43" fmla="*/ 4455924 h 6879321"/>
              <a:gd name="connsiteX44" fmla="*/ 5312492 w 6116569"/>
              <a:gd name="connsiteY44" fmla="*/ 4473691 h 6879321"/>
              <a:gd name="connsiteX45" fmla="*/ 4596361 w 6116569"/>
              <a:gd name="connsiteY45" fmla="*/ 4818368 h 6879321"/>
              <a:gd name="connsiteX46" fmla="*/ 4873113 w 6116569"/>
              <a:gd name="connsiteY46" fmla="*/ 4885882 h 6879321"/>
              <a:gd name="connsiteX47" fmla="*/ 4935881 w 6116569"/>
              <a:gd name="connsiteY47" fmla="*/ 4914309 h 6879321"/>
              <a:gd name="connsiteX48" fmla="*/ 4873113 w 6116569"/>
              <a:gd name="connsiteY48" fmla="*/ 5003143 h 6879321"/>
              <a:gd name="connsiteX49" fmla="*/ 4721898 w 6116569"/>
              <a:gd name="connsiteY49" fmla="*/ 5095530 h 6879321"/>
              <a:gd name="connsiteX50" fmla="*/ 5132745 w 6116569"/>
              <a:gd name="connsiteY50" fmla="*/ 4949842 h 6879321"/>
              <a:gd name="connsiteX51" fmla="*/ 5101362 w 6116569"/>
              <a:gd name="connsiteY51" fmla="*/ 5081317 h 6879321"/>
              <a:gd name="connsiteX52" fmla="*/ 5138452 w 6116569"/>
              <a:gd name="connsiteY52" fmla="*/ 5198578 h 6879321"/>
              <a:gd name="connsiteX53" fmla="*/ 4904497 w 6116569"/>
              <a:gd name="connsiteY53" fmla="*/ 5362033 h 6879321"/>
              <a:gd name="connsiteX54" fmla="*/ 4579242 w 6116569"/>
              <a:gd name="connsiteY54" fmla="*/ 5674729 h 6879321"/>
              <a:gd name="connsiteX55" fmla="*/ 4253988 w 6116569"/>
              <a:gd name="connsiteY55" fmla="*/ 5884379 h 6879321"/>
              <a:gd name="connsiteX56" fmla="*/ 3985795 w 6116569"/>
              <a:gd name="connsiteY56" fmla="*/ 6069153 h 6879321"/>
              <a:gd name="connsiteX57" fmla="*/ 4231163 w 6116569"/>
              <a:gd name="connsiteY57" fmla="*/ 6030066 h 6879321"/>
              <a:gd name="connsiteX58" fmla="*/ 3814609 w 6116569"/>
              <a:gd name="connsiteY58" fmla="*/ 6317889 h 6879321"/>
              <a:gd name="connsiteX59" fmla="*/ 3751840 w 6116569"/>
              <a:gd name="connsiteY59" fmla="*/ 6339209 h 6879321"/>
              <a:gd name="connsiteX60" fmla="*/ 3089919 w 6116569"/>
              <a:gd name="connsiteY60" fmla="*/ 6563071 h 6879321"/>
              <a:gd name="connsiteX61" fmla="*/ 2961529 w 6116569"/>
              <a:gd name="connsiteY61" fmla="*/ 6662566 h 6879321"/>
              <a:gd name="connsiteX62" fmla="*/ 3107038 w 6116569"/>
              <a:gd name="connsiteY62" fmla="*/ 6673226 h 6879321"/>
              <a:gd name="connsiteX63" fmla="*/ 3594919 w 6116569"/>
              <a:gd name="connsiteY63" fmla="*/ 6591499 h 6879321"/>
              <a:gd name="connsiteX64" fmla="*/ 3261106 w 6116569"/>
              <a:gd name="connsiteY64" fmla="*/ 6726527 h 6879321"/>
              <a:gd name="connsiteX65" fmla="*/ 3620597 w 6116569"/>
              <a:gd name="connsiteY65" fmla="*/ 6740740 h 6879321"/>
              <a:gd name="connsiteX66" fmla="*/ 3703337 w 6116569"/>
              <a:gd name="connsiteY66" fmla="*/ 6826020 h 6879321"/>
              <a:gd name="connsiteX67" fmla="*/ 3689072 w 6116569"/>
              <a:gd name="connsiteY67" fmla="*/ 6879321 h 6879321"/>
              <a:gd name="connsiteX68" fmla="*/ 0 w 6116569"/>
              <a:gd name="connsiteY68" fmla="*/ 6879321 h 687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Bar chart">
            <a:extLst>
              <a:ext uri="{FF2B5EF4-FFF2-40B4-BE49-F238E27FC236}">
                <a16:creationId xmlns:a16="http://schemas.microsoft.com/office/drawing/2014/main" id="{2DAE3FF9-F27F-BCCC-7506-C22A5CC8A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1134" y="1918107"/>
            <a:ext cx="3195204" cy="3195204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7E835A1-8F79-D628-504E-270508347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0" y="2497257"/>
            <a:ext cx="5105398" cy="3679705"/>
          </a:xfrm>
        </p:spPr>
        <p:txBody>
          <a:bodyPr>
            <a:normAutofit/>
          </a:bodyPr>
          <a:lstStyle/>
          <a:p>
            <a:r>
              <a:rPr lang="it-IT" sz="2000" dirty="0"/>
              <a:t>Simulatore: </a:t>
            </a:r>
            <a:r>
              <a:rPr lang="it-IT" sz="2000" b="1" dirty="0"/>
              <a:t>PX4 + Gazebo Classic</a:t>
            </a:r>
          </a:p>
          <a:p>
            <a:r>
              <a:rPr lang="it-IT" sz="2000" dirty="0"/>
              <a:t>Monitoraggio grafico: </a:t>
            </a:r>
            <a:r>
              <a:rPr lang="it-IT" sz="2000" b="1" dirty="0" err="1"/>
              <a:t>QGroundControl</a:t>
            </a:r>
            <a:endParaRPr lang="it-IT" sz="2000" dirty="0"/>
          </a:p>
          <a:p>
            <a:r>
              <a:rPr lang="it-IT" sz="2000" dirty="0"/>
              <a:t>Comunicazione: </a:t>
            </a:r>
            <a:r>
              <a:rPr lang="it-IT" sz="2000" b="1" dirty="0" err="1"/>
              <a:t>MAVLink</a:t>
            </a:r>
            <a:r>
              <a:rPr lang="it-IT" sz="2000" b="1" dirty="0"/>
              <a:t> + MAVROS</a:t>
            </a:r>
          </a:p>
          <a:p>
            <a:r>
              <a:rPr lang="it-IT" sz="2000" dirty="0"/>
              <a:t>Interfaccia API: </a:t>
            </a:r>
            <a:r>
              <a:rPr lang="it-IT" sz="2000" b="1" dirty="0"/>
              <a:t>Server </a:t>
            </a:r>
            <a:r>
              <a:rPr lang="it-IT" sz="2000" b="1" dirty="0" err="1"/>
              <a:t>Flask</a:t>
            </a:r>
            <a:endParaRPr lang="it-IT" sz="2000" dirty="0"/>
          </a:p>
          <a:p>
            <a:r>
              <a:rPr lang="it-IT" sz="2000" dirty="0"/>
              <a:t>Coordinamento: </a:t>
            </a:r>
            <a:r>
              <a:rPr lang="it-IT" sz="2000" b="1" dirty="0"/>
              <a:t>ROS 2</a:t>
            </a:r>
            <a:endParaRPr lang="it-IT" sz="2000" dirty="0"/>
          </a:p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4223497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9E2BFD43-E47B-2270-A380-14D6D3CCFB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9631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D08E4D-AD84-1F08-DC8F-F5C4B8CED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9186" y="340412"/>
            <a:ext cx="3822189" cy="1899912"/>
          </a:xfrm>
        </p:spPr>
        <p:txBody>
          <a:bodyPr>
            <a:normAutofit/>
          </a:bodyPr>
          <a:lstStyle/>
          <a:p>
            <a:r>
              <a:rPr lang="it-IT" sz="4000" dirty="0">
                <a:effectLst/>
                <a:latin typeface="Times"/>
              </a:rPr>
              <a:t>PX4 </a:t>
            </a:r>
            <a:r>
              <a:rPr lang="it-IT" sz="4000" dirty="0" err="1">
                <a:effectLst/>
                <a:latin typeface="Times"/>
              </a:rPr>
              <a:t>Autopilot</a:t>
            </a:r>
            <a:br>
              <a:rPr lang="it-IT" sz="4000" dirty="0">
                <a:effectLst/>
                <a:latin typeface="Times"/>
              </a:rPr>
            </a:br>
            <a:r>
              <a:rPr lang="it-IT" sz="4000" dirty="0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8A2AFD0-15F6-D2EB-22DD-8EB6AE4F1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9186" y="1952288"/>
            <a:ext cx="3822189" cy="3742762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2000" dirty="0">
                <a:effectLst/>
                <a:latin typeface="Times"/>
              </a:rPr>
              <a:t>PX4 è un firmware open-source per il controllo del volo dei droni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000" dirty="0">
                <a:effectLst/>
                <a:latin typeface="Times"/>
              </a:rPr>
              <a:t>Supporta sia droni reali che simulazioni(Gazebo)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000" dirty="0">
                <a:latin typeface="Times"/>
              </a:rPr>
              <a:t>Compatibile con protocolli </a:t>
            </a:r>
            <a:r>
              <a:rPr lang="it-IT" sz="2000" dirty="0" err="1">
                <a:latin typeface="Times"/>
              </a:rPr>
              <a:t>MAVLink</a:t>
            </a:r>
            <a:r>
              <a:rPr lang="it-IT" sz="2000" dirty="0">
                <a:latin typeface="Times"/>
              </a:rPr>
              <a:t> per interfacciamento esterno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000" dirty="0">
                <a:effectLst/>
                <a:latin typeface="Times"/>
              </a:rPr>
              <a:t>Comunicazione diretta con </a:t>
            </a:r>
            <a:r>
              <a:rPr lang="it-IT" sz="2000" dirty="0" err="1">
                <a:effectLst/>
                <a:latin typeface="Times"/>
              </a:rPr>
              <a:t>QGroundControl</a:t>
            </a:r>
            <a:r>
              <a:rPr lang="it-IT" sz="2000" dirty="0">
                <a:effectLst/>
                <a:latin typeface="Times"/>
              </a:rPr>
              <a:t> e MAVROS</a:t>
            </a:r>
          </a:p>
          <a:p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HEADLESS=1 make px4_sitl_default gazebo-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classic_iris</a:t>
            </a: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it-IT" sz="2000" dirty="0">
              <a:effectLst/>
              <a:latin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471914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AADC621-9DA6-F868-51CD-AAD5F2719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766330" cy="1454051"/>
          </a:xfrm>
        </p:spPr>
        <p:txBody>
          <a:bodyPr>
            <a:normAutofit/>
          </a:bodyPr>
          <a:lstStyle/>
          <a:p>
            <a:r>
              <a:rPr lang="it-IT" sz="36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QGC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EA92951-DE58-89A3-3162-F07B38EF2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3"/>
            <a:ext cx="4765949" cy="3353476"/>
          </a:xfrm>
        </p:spPr>
        <p:txBody>
          <a:bodyPr anchor="t">
            <a:normAutofit lnSpcReduction="10000"/>
          </a:bodyPr>
          <a:lstStyle/>
          <a:p>
            <a:r>
              <a:rPr lang="it-IT" sz="2000" dirty="0">
                <a:solidFill>
                  <a:schemeClr val="tx2"/>
                </a:solidFill>
              </a:rPr>
              <a:t>QGC rappresenta un’interfaccia grafica per il monitoraggio e controllo del drone</a:t>
            </a:r>
          </a:p>
          <a:p>
            <a:r>
              <a:rPr lang="it-IT" sz="2000" dirty="0">
                <a:solidFill>
                  <a:schemeClr val="tx2"/>
                </a:solidFill>
              </a:rPr>
              <a:t>Compatibile con il protocollo </a:t>
            </a:r>
            <a:r>
              <a:rPr lang="it-IT" sz="2000" dirty="0" err="1">
                <a:solidFill>
                  <a:schemeClr val="tx2"/>
                </a:solidFill>
              </a:rPr>
              <a:t>MAVLink</a:t>
            </a:r>
            <a:endParaRPr lang="it-IT" sz="2000" dirty="0">
              <a:solidFill>
                <a:schemeClr val="tx2"/>
              </a:solidFill>
            </a:endParaRPr>
          </a:p>
          <a:p>
            <a:r>
              <a:rPr lang="it-IT" sz="2000" dirty="0">
                <a:solidFill>
                  <a:schemeClr val="tx2"/>
                </a:solidFill>
              </a:rPr>
              <a:t>Visualizza stato, posizione GPS, batterie, modalità di volo</a:t>
            </a:r>
          </a:p>
          <a:p>
            <a:r>
              <a:rPr lang="it-IT" sz="2000" dirty="0">
                <a:solidFill>
                  <a:schemeClr val="tx2"/>
                </a:solidFill>
              </a:rPr>
              <a:t>Permette il caricamento di missioni in modo semplice</a:t>
            </a:r>
          </a:p>
          <a:p>
            <a:r>
              <a:rPr lang="it-IT" sz="2000" dirty="0">
                <a:solidFill>
                  <a:schemeClr val="tx2"/>
                </a:solidFill>
              </a:rPr>
              <a:t>Utilizzata in fase di test e debug del comportamento del drone</a:t>
            </a:r>
          </a:p>
          <a:p>
            <a:r>
              <a:rPr lang="it-IT" sz="2000" dirty="0">
                <a:solidFill>
                  <a:schemeClr val="tx2"/>
                </a:solidFill>
              </a:rPr>
              <a:t>./</a:t>
            </a:r>
            <a:r>
              <a:rPr lang="it-IT" sz="2000" dirty="0" err="1">
                <a:solidFill>
                  <a:schemeClr val="tx2"/>
                </a:solidFill>
              </a:rPr>
              <a:t>QGroundControl.AppImage</a:t>
            </a:r>
            <a:endParaRPr lang="it-IT" sz="20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it-IT" sz="1800" dirty="0">
              <a:solidFill>
                <a:schemeClr val="tx2"/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28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29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mmagine 4" descr="Immagine che contiene logo, Elementi grafici, simbolo, clipart&#10;&#10;Descrizione generata automaticamente">
            <a:extLst>
              <a:ext uri="{FF2B5EF4-FFF2-40B4-BE49-F238E27FC236}">
                <a16:creationId xmlns:a16="http://schemas.microsoft.com/office/drawing/2014/main" id="{DD99B68D-8C9B-0846-0355-1427655B7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8392" y="1819656"/>
            <a:ext cx="4142232" cy="414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26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Drone che trasporta un pacco all’interno di un magazzino">
            <a:extLst>
              <a:ext uri="{FF2B5EF4-FFF2-40B4-BE49-F238E27FC236}">
                <a16:creationId xmlns:a16="http://schemas.microsoft.com/office/drawing/2014/main" id="{F24D9EB1-CEB0-34EF-2615-6B7A87E637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091" b="9091"/>
          <a:stretch>
            <a:fillRect/>
          </a:stretch>
        </p:blipFill>
        <p:spPr>
          <a:xfrm>
            <a:off x="20" y="18864"/>
            <a:ext cx="12191980" cy="6857990"/>
          </a:xfrm>
          <a:prstGeom prst="rect">
            <a:avLst/>
          </a:prstGeom>
        </p:spPr>
      </p:pic>
      <p:sp>
        <p:nvSpPr>
          <p:cNvPr id="30" name="Rectangle 16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43F71EC-EA86-18B5-2C47-6DE4E74F9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it-IT"/>
              <a:t>MAVLink &amp; MAVROS</a:t>
            </a:r>
          </a:p>
        </p:txBody>
      </p:sp>
      <p:graphicFrame>
        <p:nvGraphicFramePr>
          <p:cNvPr id="19" name="Segnaposto contenuto 2">
            <a:extLst>
              <a:ext uri="{FF2B5EF4-FFF2-40B4-BE49-F238E27FC236}">
                <a16:creationId xmlns:a16="http://schemas.microsoft.com/office/drawing/2014/main" id="{2CDDB6B6-C1C4-3937-31FF-E93730BFEF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68254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30497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233149-4881-5011-EE38-927131FF1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it-IT" sz="5400" dirty="0"/>
              <a:t>Server </a:t>
            </a:r>
            <a:r>
              <a:rPr lang="it-IT" sz="5400" dirty="0" err="1"/>
              <a:t>Flask</a:t>
            </a:r>
            <a:endParaRPr lang="it-IT" sz="5400" dirty="0"/>
          </a:p>
        </p:txBody>
      </p:sp>
      <p:sp>
        <p:nvSpPr>
          <p:cNvPr id="2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F61A061-05D0-1CB7-BF48-1CB96A923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it-IT" sz="2200" dirty="0"/>
              <a:t>Server locale sviluppato con </a:t>
            </a:r>
            <a:r>
              <a:rPr lang="it-IT" sz="2200"/>
              <a:t>Flask</a:t>
            </a:r>
            <a:endParaRPr lang="it-IT" sz="2200" dirty="0"/>
          </a:p>
          <a:p>
            <a:r>
              <a:rPr lang="it-IT" sz="2200" dirty="0"/>
              <a:t>Espone un’API REST per l’assegnazione dei </a:t>
            </a:r>
            <a:r>
              <a:rPr lang="it-IT" sz="2200"/>
              <a:t>waypoint</a:t>
            </a:r>
            <a:endParaRPr lang="it-IT" sz="2200" dirty="0"/>
          </a:p>
          <a:p>
            <a:r>
              <a:rPr lang="it-IT" sz="2200" dirty="0"/>
              <a:t>Comunica tramite HTTP con formato JSON</a:t>
            </a:r>
          </a:p>
          <a:p>
            <a:endParaRPr lang="it-IT" sz="2200" dirty="0"/>
          </a:p>
        </p:txBody>
      </p:sp>
      <p:pic>
        <p:nvPicPr>
          <p:cNvPr id="13" name="Picture 4" descr="Pannello sala server illuminato">
            <a:extLst>
              <a:ext uri="{FF2B5EF4-FFF2-40B4-BE49-F238E27FC236}">
                <a16:creationId xmlns:a16="http://schemas.microsoft.com/office/drawing/2014/main" id="{567DD504-B17C-4399-5B99-28A3D1251C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884" r="20163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2746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1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6489C1E-4DB2-0C40-B4DD-13DF67E97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API: struttura della richiesta</a:t>
            </a:r>
          </a:p>
        </p:txBody>
      </p:sp>
      <p:pic>
        <p:nvPicPr>
          <p:cNvPr id="5" name="Immagine 4" descr="Immagine che contiene testo, schermata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E490BA8B-EDBE-BB0F-1B60-98BE80580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442" y="2354239"/>
            <a:ext cx="9571115" cy="394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749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D44837B-772D-BC4D-3CDF-7CB9CC4E6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it-IT" sz="5000"/>
              <a:t>Algoritmo Greedy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EF087F4-6FF0-DE8F-A32C-C5414DD53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it-IT" sz="2000" dirty="0"/>
              <a:t>Strategia semplice ed efficiente per dividere i punti tra i droni</a:t>
            </a:r>
          </a:p>
          <a:p>
            <a:r>
              <a:rPr lang="it-IT" sz="2000" dirty="0"/>
              <a:t>Ogni drone riceve </a:t>
            </a:r>
            <a:r>
              <a:rPr lang="it-IT" sz="2000"/>
              <a:t>il waypoint </a:t>
            </a:r>
            <a:r>
              <a:rPr lang="it-IT" sz="2000" dirty="0"/>
              <a:t>più vicino non ancora assegnato</a:t>
            </a:r>
          </a:p>
          <a:p>
            <a:r>
              <a:rPr lang="it-IT" sz="2000" dirty="0"/>
              <a:t>La procedura si ripete finché tutti i punti sono distribuiti</a:t>
            </a:r>
          </a:p>
          <a:p>
            <a:r>
              <a:rPr lang="it-IT" sz="2000" dirty="0"/>
              <a:t>Minimizza la distanza percorsa da ogni drone</a:t>
            </a:r>
          </a:p>
          <a:p>
            <a:r>
              <a:rPr lang="it-IT" sz="2000" dirty="0"/>
              <a:t>Veloce anche con un numero elevato </a:t>
            </a:r>
            <a:r>
              <a:rPr lang="it-IT" sz="2000"/>
              <a:t>di waypoint</a:t>
            </a:r>
            <a:endParaRPr lang="it-IT" sz="2000" dirty="0"/>
          </a:p>
          <a:p>
            <a:endParaRPr lang="it-IT" sz="2000" dirty="0"/>
          </a:p>
        </p:txBody>
      </p:sp>
      <p:pic>
        <p:nvPicPr>
          <p:cNvPr id="5" name="Immagine 4" descr="Immagine che contiene testo, schermata, Carattere, documento&#10;&#10;Il contenuto generato dall'IA potrebbe non essere corretto.">
            <a:extLst>
              <a:ext uri="{FF2B5EF4-FFF2-40B4-BE49-F238E27FC236}">
                <a16:creationId xmlns:a16="http://schemas.microsoft.com/office/drawing/2014/main" id="{ABA222E9-4082-7E9C-9D4E-F1004FAB5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115762"/>
            <a:ext cx="5458968" cy="462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1211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1055</TotalTime>
  <Words>641</Words>
  <Application>Microsoft Macintosh PowerPoint</Application>
  <PresentationFormat>Widescreen</PresentationFormat>
  <Paragraphs>70</Paragraphs>
  <Slides>16</Slides>
  <Notes>0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Times</vt:lpstr>
      <vt:lpstr>Times New Roman</vt:lpstr>
      <vt:lpstr>Tema di Office</vt:lpstr>
      <vt:lpstr>Documento</vt:lpstr>
      <vt:lpstr>Presentazione standard di PowerPoint</vt:lpstr>
      <vt:lpstr>INTRODUZIONE</vt:lpstr>
      <vt:lpstr>Architettura del sistema</vt:lpstr>
      <vt:lpstr>PX4 Autopilot  </vt:lpstr>
      <vt:lpstr> QGC</vt:lpstr>
      <vt:lpstr>MAVLink &amp; MAVROS</vt:lpstr>
      <vt:lpstr>Server Flask</vt:lpstr>
      <vt:lpstr>API: struttura della richiesta</vt:lpstr>
      <vt:lpstr>Algoritmo Greedy</vt:lpstr>
      <vt:lpstr>API: output</vt:lpstr>
      <vt:lpstr>ROS 2 (ROBOT OPERATING SYSTEM) </vt:lpstr>
      <vt:lpstr>Parametri e configurazione iniziale</vt:lpstr>
      <vt:lpstr>SEND_MISSION() </vt:lpstr>
      <vt:lpstr>Arming e attivazione missione</vt:lpstr>
      <vt:lpstr>Configurazione multi-drone</vt:lpstr>
      <vt:lpstr>CONCLUSIONI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EDOARDO MUSMECI 550376</dc:creator>
  <cp:lastModifiedBy>ALBERTO MIANO 552026</cp:lastModifiedBy>
  <cp:revision>20</cp:revision>
  <dcterms:created xsi:type="dcterms:W3CDTF">2024-10-23T12:57:31Z</dcterms:created>
  <dcterms:modified xsi:type="dcterms:W3CDTF">2025-07-21T10:20:32Z</dcterms:modified>
</cp:coreProperties>
</file>

<file path=docProps/thumbnail.jpeg>
</file>